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Roboto" panose="02000000000000000000" pitchFamily="2" charset="0"/>
      <p:regular r:id="rId30"/>
      <p:bold r:id="rId31"/>
      <p:italic r:id="rId32"/>
      <p:boldItalic r:id="rId33"/>
    </p:embeddedFont>
    <p:embeddedFont>
      <p:font typeface="Roboto Bold" panose="02000000000000000000" pitchFamily="2" charset="0"/>
      <p:regular r:id="rId34"/>
      <p:bold r:id="rId35"/>
      <p:italic r:id="rId36"/>
      <p:boldItalic r:id="rId37"/>
    </p:embeddedFont>
    <p:embeddedFont>
      <p:font typeface="Roboto Slab" pitchFamily="2" charset="0"/>
      <p:regular r:id="rId38"/>
      <p:bold r:id="rId39"/>
    </p:embeddedFont>
    <p:embeddedFont>
      <p:font typeface="Roboto Slab Bold" pitchFamily="2" charset="0"/>
      <p:regular r:id="rId40"/>
      <p:bold r:id="rId41"/>
      <p:italic r:id="rId42"/>
      <p:boldItalic r:id="rId43"/>
    </p:embeddedFont>
    <p:embeddedFont>
      <p:font typeface="Roboto Slab Medium" pitchFamily="2"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87447" autoAdjust="0"/>
  </p:normalViewPr>
  <p:slideViewPr>
    <p:cSldViewPr>
      <p:cViewPr>
        <p:scale>
          <a:sx n="115" d="100"/>
          <a:sy n="115" d="100"/>
        </p:scale>
        <p:origin x="-32" y="5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slideLayout" Target="../slideLayouts/slideLayout7.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video" Target="../media/media1.mp4"/><Relationship Id="rId16" Type="http://schemas.openxmlformats.org/officeDocument/2006/relationships/image" Target="../media/image16.png"/><Relationship Id="rId1" Type="http://schemas.microsoft.com/office/2007/relationships/media" Target="../media/media1.mp4"/><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2930" y="-1922259"/>
            <a:ext cx="19033859" cy="12681309"/>
          </a:xfrm>
          <a:custGeom>
            <a:avLst/>
            <a:gdLst/>
            <a:ahLst/>
            <a:cxnLst/>
            <a:rect l="l" t="t" r="r" b="b"/>
            <a:pathLst>
              <a:path w="19033859" h="12681309">
                <a:moveTo>
                  <a:pt x="0" y="0"/>
                </a:moveTo>
                <a:lnTo>
                  <a:pt x="19033860" y="0"/>
                </a:lnTo>
                <a:lnTo>
                  <a:pt x="19033860" y="12681308"/>
                </a:lnTo>
                <a:lnTo>
                  <a:pt x="0" y="12681308"/>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0828901" y="1240553"/>
            <a:ext cx="6768289" cy="7805894"/>
            <a:chOff x="0" y="0"/>
            <a:chExt cx="9024385" cy="10407859"/>
          </a:xfrm>
        </p:grpSpPr>
        <p:sp>
          <p:nvSpPr>
            <p:cNvPr id="4" name="TextBox 4"/>
            <p:cNvSpPr txBox="1"/>
            <p:nvPr/>
          </p:nvSpPr>
          <p:spPr>
            <a:xfrm>
              <a:off x="0" y="0"/>
              <a:ext cx="9024385" cy="5968559"/>
            </a:xfrm>
            <a:prstGeom prst="rect">
              <a:avLst/>
            </a:prstGeom>
          </p:spPr>
          <p:txBody>
            <a:bodyPr lIns="0" tIns="0" rIns="0" bIns="0" rtlCol="0" anchor="t">
              <a:spAutoFit/>
            </a:bodyPr>
            <a:lstStyle/>
            <a:p>
              <a:pPr algn="ctr">
                <a:lnSpc>
                  <a:spcPts val="7079"/>
                </a:lnSpc>
              </a:pPr>
              <a:r>
                <a:rPr lang="en-US" sz="5899" dirty="0">
                  <a:solidFill>
                    <a:srgbClr val="FFFFFF"/>
                  </a:solidFill>
                  <a:latin typeface="Roboto Slab Medium"/>
                </a:rPr>
                <a:t>A Look Into the Next-Gen Business Case for HR / Work Technology</a:t>
              </a:r>
            </a:p>
          </p:txBody>
        </p:sp>
        <p:sp>
          <p:nvSpPr>
            <p:cNvPr id="5" name="TextBox 5"/>
            <p:cNvSpPr txBox="1"/>
            <p:nvPr/>
          </p:nvSpPr>
          <p:spPr>
            <a:xfrm>
              <a:off x="0" y="6117784"/>
              <a:ext cx="9024385" cy="817582"/>
            </a:xfrm>
            <a:prstGeom prst="rect">
              <a:avLst/>
            </a:prstGeom>
          </p:spPr>
          <p:txBody>
            <a:bodyPr lIns="0" tIns="0" rIns="0" bIns="0" rtlCol="0" anchor="t">
              <a:spAutoFit/>
            </a:bodyPr>
            <a:lstStyle/>
            <a:p>
              <a:pPr algn="ctr">
                <a:lnSpc>
                  <a:spcPts val="5179"/>
                </a:lnSpc>
              </a:pPr>
              <a:r>
                <a:rPr lang="en-US" sz="3699">
                  <a:solidFill>
                    <a:srgbClr val="FFFFFF"/>
                  </a:solidFill>
                  <a:latin typeface="Roboto Bold"/>
                </a:rPr>
                <a:t>A template for securing funding</a:t>
              </a:r>
            </a:p>
          </p:txBody>
        </p:sp>
        <p:grpSp>
          <p:nvGrpSpPr>
            <p:cNvPr id="6" name="Group 6"/>
            <p:cNvGrpSpPr/>
            <p:nvPr/>
          </p:nvGrpSpPr>
          <p:grpSpPr>
            <a:xfrm>
              <a:off x="2117936" y="9075491"/>
              <a:ext cx="3741923" cy="963006"/>
              <a:chOff x="0" y="0"/>
              <a:chExt cx="864944" cy="222598"/>
            </a:xfrm>
          </p:grpSpPr>
          <p:sp>
            <p:nvSpPr>
              <p:cNvPr id="7" name="Freeform 7"/>
              <p:cNvSpPr/>
              <p:nvPr/>
            </p:nvSpPr>
            <p:spPr>
              <a:xfrm>
                <a:off x="0" y="0"/>
                <a:ext cx="864944" cy="222598"/>
              </a:xfrm>
              <a:custGeom>
                <a:avLst/>
                <a:gdLst/>
                <a:ahLst/>
                <a:cxnLst/>
                <a:rect l="l" t="t" r="r" b="b"/>
                <a:pathLst>
                  <a:path w="864944" h="222598">
                    <a:moveTo>
                      <a:pt x="0" y="0"/>
                    </a:moveTo>
                    <a:lnTo>
                      <a:pt x="864944" y="0"/>
                    </a:lnTo>
                    <a:lnTo>
                      <a:pt x="864944" y="222598"/>
                    </a:lnTo>
                    <a:lnTo>
                      <a:pt x="0" y="222598"/>
                    </a:lnTo>
                    <a:close/>
                  </a:path>
                </a:pathLst>
              </a:custGeom>
              <a:solidFill>
                <a:srgbClr val="B5EFFE"/>
              </a:solidFill>
            </p:spPr>
            <p:txBody>
              <a:bodyPr/>
              <a:lstStyle/>
              <a:p>
                <a:endParaRPr lang="en-US"/>
              </a:p>
            </p:txBody>
          </p:sp>
          <p:sp>
            <p:nvSpPr>
              <p:cNvPr id="8" name="TextBox 8"/>
              <p:cNvSpPr txBox="1"/>
              <p:nvPr/>
            </p:nvSpPr>
            <p:spPr>
              <a:xfrm>
                <a:off x="0" y="-47625"/>
                <a:ext cx="864944" cy="270223"/>
              </a:xfrm>
              <a:prstGeom prst="rect">
                <a:avLst/>
              </a:prstGeom>
            </p:spPr>
            <p:txBody>
              <a:bodyPr lIns="43412" tIns="43412" rIns="43412" bIns="43412" rtlCol="0" anchor="ctr"/>
              <a:lstStyle/>
              <a:p>
                <a:pPr algn="ctr">
                  <a:lnSpc>
                    <a:spcPts val="2659"/>
                  </a:lnSpc>
                </a:pPr>
                <a:endParaRPr/>
              </a:p>
            </p:txBody>
          </p:sp>
        </p:grpSp>
        <p:sp>
          <p:nvSpPr>
            <p:cNvPr id="9" name="Freeform 9"/>
            <p:cNvSpPr/>
            <p:nvPr/>
          </p:nvSpPr>
          <p:spPr>
            <a:xfrm>
              <a:off x="2261705" y="9075491"/>
              <a:ext cx="3438480" cy="829420"/>
            </a:xfrm>
            <a:custGeom>
              <a:avLst/>
              <a:gdLst/>
              <a:ahLst/>
              <a:cxnLst/>
              <a:rect l="l" t="t" r="r" b="b"/>
              <a:pathLst>
                <a:path w="3438480" h="829420">
                  <a:moveTo>
                    <a:pt x="0" y="0"/>
                  </a:moveTo>
                  <a:lnTo>
                    <a:pt x="3438480" y="0"/>
                  </a:lnTo>
                  <a:lnTo>
                    <a:pt x="3438480" y="829420"/>
                  </a:lnTo>
                  <a:lnTo>
                    <a:pt x="0" y="829420"/>
                  </a:lnTo>
                  <a:lnTo>
                    <a:pt x="0" y="0"/>
                  </a:lnTo>
                  <a:close/>
                </a:path>
              </a:pathLst>
            </a:custGeom>
            <a:blipFill>
              <a:blip r:embed="rId4">
                <a:extLst>
                  <a:ext uri="{96DAC541-7B7A-43D3-8B79-37D633B846F1}">
                    <asvg:svgBlip xmlns:asvg="http://schemas.microsoft.com/office/drawing/2016/SVG/main" r:embed="rId5"/>
                  </a:ext>
                </a:extLst>
              </a:blip>
              <a:stretch>
                <a:fillRect l="-32270" b="-55530"/>
              </a:stretch>
            </a:blipFill>
          </p:spPr>
          <p:txBody>
            <a:bodyPr/>
            <a:lstStyle/>
            <a:p>
              <a:endParaRPr lang="en-US"/>
            </a:p>
          </p:txBody>
        </p:sp>
        <p:sp>
          <p:nvSpPr>
            <p:cNvPr id="10" name="TextBox 10"/>
            <p:cNvSpPr txBox="1"/>
            <p:nvPr/>
          </p:nvSpPr>
          <p:spPr>
            <a:xfrm>
              <a:off x="920843" y="9247010"/>
              <a:ext cx="1197093" cy="577353"/>
            </a:xfrm>
            <a:prstGeom prst="rect">
              <a:avLst/>
            </a:prstGeom>
          </p:spPr>
          <p:txBody>
            <a:bodyPr lIns="0" tIns="0" rIns="0" bIns="0" rtlCol="0" anchor="t">
              <a:spAutoFit/>
            </a:bodyPr>
            <a:lstStyle/>
            <a:p>
              <a:pPr algn="ctr">
                <a:lnSpc>
                  <a:spcPts val="3672"/>
                </a:lnSpc>
              </a:pPr>
              <a:r>
                <a:rPr lang="en-US" sz="2623">
                  <a:solidFill>
                    <a:srgbClr val="FFFFFF"/>
                  </a:solidFill>
                  <a:latin typeface="Roboto Slab Medium"/>
                </a:rPr>
                <a:t>Ask</a:t>
              </a:r>
            </a:p>
          </p:txBody>
        </p:sp>
        <p:sp>
          <p:nvSpPr>
            <p:cNvPr id="11" name="TextBox 11"/>
            <p:cNvSpPr txBox="1"/>
            <p:nvPr/>
          </p:nvSpPr>
          <p:spPr>
            <a:xfrm>
              <a:off x="5859859" y="9247010"/>
              <a:ext cx="2243683" cy="572344"/>
            </a:xfrm>
            <a:prstGeom prst="rect">
              <a:avLst/>
            </a:prstGeom>
          </p:spPr>
          <p:txBody>
            <a:bodyPr lIns="0" tIns="0" rIns="0" bIns="0" rtlCol="0" anchor="t">
              <a:spAutoFit/>
            </a:bodyPr>
            <a:lstStyle/>
            <a:p>
              <a:pPr algn="ctr">
                <a:lnSpc>
                  <a:spcPts val="3668"/>
                </a:lnSpc>
              </a:pPr>
              <a:r>
                <a:rPr lang="en-US" sz="2620">
                  <a:solidFill>
                    <a:srgbClr val="FFFFFF"/>
                  </a:solidFill>
                  <a:latin typeface="Roboto Slab Medium"/>
                </a:rPr>
                <a:t>Anything</a:t>
              </a:r>
            </a:p>
          </p:txBody>
        </p:sp>
        <p:sp>
          <p:nvSpPr>
            <p:cNvPr id="12" name="TextBox 12"/>
            <p:cNvSpPr txBox="1"/>
            <p:nvPr/>
          </p:nvSpPr>
          <p:spPr>
            <a:xfrm>
              <a:off x="2067871" y="9990873"/>
              <a:ext cx="3863050" cy="416987"/>
            </a:xfrm>
            <a:prstGeom prst="rect">
              <a:avLst/>
            </a:prstGeom>
          </p:spPr>
          <p:txBody>
            <a:bodyPr lIns="0" tIns="0" rIns="0" bIns="0" rtlCol="0" anchor="t">
              <a:spAutoFit/>
            </a:bodyPr>
            <a:lstStyle/>
            <a:p>
              <a:pPr algn="ctr">
                <a:lnSpc>
                  <a:spcPts val="2603"/>
                </a:lnSpc>
              </a:pPr>
              <a:r>
                <a:rPr lang="en-US" sz="1859">
                  <a:solidFill>
                    <a:srgbClr val="FFFFFF"/>
                  </a:solidFill>
                  <a:latin typeface="Roboto"/>
                </a:rPr>
                <a:t>Effective 23 January 2024 </a:t>
              </a:r>
            </a:p>
          </p:txBody>
        </p:sp>
        <p:sp>
          <p:nvSpPr>
            <p:cNvPr id="13" name="TextBox 13"/>
            <p:cNvSpPr txBox="1"/>
            <p:nvPr/>
          </p:nvSpPr>
          <p:spPr>
            <a:xfrm>
              <a:off x="2189359" y="8581695"/>
              <a:ext cx="3668326" cy="493797"/>
            </a:xfrm>
            <a:prstGeom prst="rect">
              <a:avLst/>
            </a:prstGeom>
          </p:spPr>
          <p:txBody>
            <a:bodyPr lIns="0" tIns="0" rIns="0" bIns="0" rtlCol="0" anchor="t">
              <a:spAutoFit/>
            </a:bodyPr>
            <a:lstStyle/>
            <a:p>
              <a:pPr algn="ctr">
                <a:lnSpc>
                  <a:spcPts val="3079"/>
                </a:lnSpc>
              </a:pPr>
              <a:r>
                <a:rPr lang="en-US" sz="2199">
                  <a:solidFill>
                    <a:srgbClr val="FFFFFF"/>
                  </a:solidFill>
                  <a:latin typeface="Roboto"/>
                </a:rPr>
                <a:t>Resource created by: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The ROI Solution - Example </a:t>
            </a:r>
          </a:p>
        </p:txBody>
      </p:sp>
      <p:sp>
        <p:nvSpPr>
          <p:cNvPr id="3" name="TextBox 3"/>
          <p:cNvSpPr txBox="1"/>
          <p:nvPr/>
        </p:nvSpPr>
        <p:spPr>
          <a:xfrm>
            <a:off x="1028700" y="2508100"/>
            <a:ext cx="8427158" cy="7521478"/>
          </a:xfrm>
          <a:prstGeom prst="rect">
            <a:avLst/>
          </a:prstGeom>
        </p:spPr>
        <p:txBody>
          <a:bodyPr lIns="0" tIns="0" rIns="0" bIns="0" rtlCol="0" anchor="t">
            <a:spAutoFit/>
          </a:bodyPr>
          <a:lstStyle/>
          <a:p>
            <a:pPr algn="l">
              <a:lnSpc>
                <a:spcPts val="5196"/>
              </a:lnSpc>
            </a:pPr>
            <a:r>
              <a:rPr lang="en-US" sz="4010">
                <a:solidFill>
                  <a:srgbClr val="000000"/>
                </a:solidFill>
                <a:latin typeface="Roboto Slab Medium"/>
              </a:rPr>
              <a:t>Continued:</a:t>
            </a:r>
          </a:p>
          <a:p>
            <a:pPr algn="l">
              <a:lnSpc>
                <a:spcPts val="2721"/>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a:rPr>
              <a:t>Questions on Cost</a:t>
            </a:r>
          </a:p>
          <a:p>
            <a:pPr marL="720470" lvl="2" indent="-240157" algn="l">
              <a:lnSpc>
                <a:spcPts val="2879"/>
              </a:lnSpc>
              <a:buFont typeface="Arial"/>
              <a:buChar char="⚬"/>
            </a:pPr>
            <a:r>
              <a:rPr lang="en-US" sz="2439">
                <a:solidFill>
                  <a:srgbClr val="000000"/>
                </a:solidFill>
                <a:latin typeface="Roboto"/>
              </a:rPr>
              <a:t>Licensing Fees: Licensing fees for the ESS Portal software will be factored into the overall investment. Negotiations with vendors will be pursued to secure favorable terms.</a:t>
            </a:r>
          </a:p>
          <a:p>
            <a:pPr algn="l">
              <a:lnSpc>
                <a:spcPts val="2879"/>
              </a:lnSpc>
            </a:pPr>
            <a:endParaRPr lang="en-US" sz="2439">
              <a:solidFill>
                <a:srgbClr val="000000"/>
              </a:solidFill>
              <a:latin typeface="Roboto"/>
            </a:endParaRPr>
          </a:p>
          <a:p>
            <a:pPr marL="720470" lvl="2" indent="-240157" algn="l">
              <a:lnSpc>
                <a:spcPts val="2879"/>
              </a:lnSpc>
              <a:buFont typeface="Arial"/>
              <a:buChar char="⚬"/>
            </a:pPr>
            <a:r>
              <a:rPr lang="en-US" sz="2439">
                <a:solidFill>
                  <a:srgbClr val="000000"/>
                </a:solidFill>
                <a:latin typeface="Roboto"/>
              </a:rPr>
              <a:t>Training Investments: Training costs for HRBPs, employees, and managers will be incurred. However, these investments are crucial for a successful transition and will be justified by the subsequent efficiency gains.</a:t>
            </a:r>
          </a:p>
          <a:p>
            <a:pPr algn="l">
              <a:lnSpc>
                <a:spcPts val="2879"/>
              </a:lnSpc>
            </a:pPr>
            <a:endParaRPr lang="en-US" sz="2439">
              <a:solidFill>
                <a:srgbClr val="000000"/>
              </a:solidFill>
              <a:latin typeface="Roboto"/>
            </a:endParaRPr>
          </a:p>
          <a:p>
            <a:pPr marL="720470" lvl="2" indent="-240157" algn="l">
              <a:lnSpc>
                <a:spcPts val="2879"/>
              </a:lnSpc>
              <a:buFont typeface="Arial"/>
              <a:buChar char="⚬"/>
            </a:pPr>
            <a:r>
              <a:rPr lang="en-US" sz="2439">
                <a:solidFill>
                  <a:srgbClr val="000000"/>
                </a:solidFill>
                <a:latin typeface="Roboto"/>
              </a:rPr>
              <a:t>Integration Time: Collaborating with IT, integration time will be minimized to ensure a swift and seamless connection between the ESS Portal and existing HR systems.</a:t>
            </a: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p:txBody>
      </p:sp>
      <p:sp>
        <p:nvSpPr>
          <p:cNvPr id="4" name="TextBox 4"/>
          <p:cNvSpPr txBox="1"/>
          <p:nvPr/>
        </p:nvSpPr>
        <p:spPr>
          <a:xfrm>
            <a:off x="9455858" y="2403202"/>
            <a:ext cx="7503654" cy="7230656"/>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526795" lvl="1" indent="-263398" algn="l">
              <a:lnSpc>
                <a:spcPts val="2879"/>
              </a:lnSpc>
              <a:buFont typeface="Arial"/>
              <a:buChar char="•"/>
            </a:pPr>
            <a:r>
              <a:rPr lang="en-US" sz="2439">
                <a:solidFill>
                  <a:srgbClr val="000000"/>
                </a:solidFill>
                <a:latin typeface="Roboto"/>
              </a:rPr>
              <a:t>Quantifying Benefits</a:t>
            </a:r>
          </a:p>
          <a:p>
            <a:pPr marL="1053591" lvl="2" indent="-351197" algn="l">
              <a:lnSpc>
                <a:spcPts val="2879"/>
              </a:lnSpc>
              <a:buFont typeface="Arial"/>
              <a:buChar char="⚬"/>
            </a:pPr>
            <a:r>
              <a:rPr lang="en-US" sz="2439">
                <a:solidFill>
                  <a:srgbClr val="000000"/>
                </a:solidFill>
                <a:latin typeface="Roboto"/>
              </a:rPr>
              <a:t>Enhanced Reporting: The ESS Portal will generate detailed reports on frequently asked questions, enabling data-driven decision-making. This enhances HR's ability to identify trends, address common concerns, and optimize processes.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Streamlined Processes: Automation through the ESS Portal will significantly reduce the time HRBPs spend on operational queries, leading to tangible time savings. This time can then be redirected towards strategic initiatives, such as the performance review process and the new compensation program launch.</a:t>
            </a:r>
          </a:p>
          <a:p>
            <a:pPr algn="l">
              <a:lnSpc>
                <a:spcPts val="2879"/>
              </a:lnSpc>
            </a:pPr>
            <a:r>
              <a:rPr lang="en-US" sz="2439">
                <a:solidFill>
                  <a:srgbClr val="000000"/>
                </a:solidFill>
                <a:latin typeface="Roboto"/>
              </a:rPr>
              <a:t>.</a:t>
            </a:r>
          </a:p>
          <a:p>
            <a:pPr algn="l">
              <a:lnSpc>
                <a:spcPts val="2879"/>
              </a:lnSpc>
            </a:pPr>
            <a:endParaRPr lang="en-US" sz="2439">
              <a:solidFill>
                <a:srgbClr val="000000"/>
              </a:solidFill>
              <a:latin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The ROI Solution - Example </a:t>
            </a:r>
          </a:p>
        </p:txBody>
      </p:sp>
      <p:sp>
        <p:nvSpPr>
          <p:cNvPr id="3" name="TextBox 3"/>
          <p:cNvSpPr txBox="1"/>
          <p:nvPr/>
        </p:nvSpPr>
        <p:spPr>
          <a:xfrm>
            <a:off x="1028700" y="2508100"/>
            <a:ext cx="8427158" cy="7159578"/>
          </a:xfrm>
          <a:prstGeom prst="rect">
            <a:avLst/>
          </a:prstGeom>
        </p:spPr>
        <p:txBody>
          <a:bodyPr lIns="0" tIns="0" rIns="0" bIns="0" rtlCol="0" anchor="t">
            <a:spAutoFit/>
          </a:bodyPr>
          <a:lstStyle/>
          <a:p>
            <a:pPr algn="l">
              <a:lnSpc>
                <a:spcPts val="5196"/>
              </a:lnSpc>
            </a:pPr>
            <a:r>
              <a:rPr lang="en-US" sz="4010">
                <a:solidFill>
                  <a:srgbClr val="000000"/>
                </a:solidFill>
                <a:latin typeface="Roboto Slab Medium"/>
              </a:rPr>
              <a:t>Continued:</a:t>
            </a:r>
          </a:p>
          <a:p>
            <a:pPr algn="l">
              <a:lnSpc>
                <a:spcPts val="2721"/>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a:rPr>
              <a:t>Quantifying Benefits</a:t>
            </a:r>
          </a:p>
          <a:p>
            <a:pPr marL="720470" lvl="2" indent="-240157" algn="l">
              <a:lnSpc>
                <a:spcPts val="2879"/>
              </a:lnSpc>
              <a:buFont typeface="Arial"/>
              <a:buChar char="⚬"/>
            </a:pPr>
            <a:r>
              <a:rPr lang="en-US" sz="2439">
                <a:solidFill>
                  <a:srgbClr val="000000"/>
                </a:solidFill>
                <a:latin typeface="Roboto"/>
              </a:rPr>
              <a:t>Improved Employee Experience: Employees will benefit from 24/7 access to information, prompt responses, and consistent communication. This positively impacts their perception of the company, fostering a healthier work environment.</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a:rPr>
              <a:t>Tangible Savings Calculation:</a:t>
            </a:r>
          </a:p>
          <a:p>
            <a:pPr marL="720470" lvl="2" indent="-240157" algn="l">
              <a:lnSpc>
                <a:spcPts val="2879"/>
              </a:lnSpc>
              <a:buFont typeface="Arial"/>
              <a:buChar char="⚬"/>
            </a:pPr>
            <a:r>
              <a:rPr lang="en-US" sz="2439">
                <a:solidFill>
                  <a:srgbClr val="000000"/>
                </a:solidFill>
                <a:latin typeface="Roboto"/>
              </a:rPr>
              <a:t>Time Savings: Assuming a conservative estimate of 1 hour daily saved per HRBP, the organization stands to save around 260 hours annually per HRBP.</a:t>
            </a:r>
          </a:p>
          <a:p>
            <a:pPr algn="l">
              <a:lnSpc>
                <a:spcPts val="2879"/>
              </a:lnSpc>
            </a:pPr>
            <a:endParaRPr lang="en-US" sz="2439">
              <a:solidFill>
                <a:srgbClr val="000000"/>
              </a:solidFill>
              <a:latin typeface="Roboto"/>
            </a:endParaRPr>
          </a:p>
          <a:p>
            <a:pPr marL="720470" lvl="2" indent="-240157" algn="l">
              <a:lnSpc>
                <a:spcPts val="2879"/>
              </a:lnSpc>
              <a:buFont typeface="Arial"/>
              <a:buChar char="⚬"/>
            </a:pPr>
            <a:r>
              <a:rPr lang="en-US" sz="2439">
                <a:solidFill>
                  <a:srgbClr val="000000"/>
                </a:solidFill>
                <a:latin typeface="Roboto"/>
              </a:rPr>
              <a:t>Cost Savings: At an average HRBP hourly rate of $50, the annual cost savings per HRBP amounts to $13,000. For a team of 10 HRBPs, this translates to a total annual cost saving of $130,000.</a:t>
            </a:r>
          </a:p>
          <a:p>
            <a:pPr algn="l">
              <a:lnSpc>
                <a:spcPts val="2879"/>
              </a:lnSpc>
            </a:pPr>
            <a:endParaRPr lang="en-US" sz="2439">
              <a:solidFill>
                <a:srgbClr val="000000"/>
              </a:solidFill>
              <a:latin typeface="Roboto"/>
            </a:endParaRPr>
          </a:p>
        </p:txBody>
      </p:sp>
      <p:sp>
        <p:nvSpPr>
          <p:cNvPr id="4" name="TextBox 4"/>
          <p:cNvSpPr txBox="1"/>
          <p:nvPr/>
        </p:nvSpPr>
        <p:spPr>
          <a:xfrm>
            <a:off x="9455858" y="2460475"/>
            <a:ext cx="7503654" cy="7592556"/>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526795" lvl="1" indent="-263398" algn="l">
              <a:lnSpc>
                <a:spcPts val="2879"/>
              </a:lnSpc>
              <a:buFont typeface="Arial"/>
              <a:buChar char="•"/>
            </a:pPr>
            <a:r>
              <a:rPr lang="en-US" sz="2439">
                <a:solidFill>
                  <a:srgbClr val="000000"/>
                </a:solidFill>
                <a:latin typeface="Roboto"/>
              </a:rPr>
              <a:t>Anticipated Benefits for Each Stakeholder:</a:t>
            </a:r>
          </a:p>
          <a:p>
            <a:pPr marL="1053591" lvl="2" indent="-351197" algn="l">
              <a:lnSpc>
                <a:spcPts val="2879"/>
              </a:lnSpc>
              <a:buFont typeface="Arial"/>
              <a:buChar char="⚬"/>
            </a:pPr>
            <a:r>
              <a:rPr lang="en-US" sz="2439">
                <a:solidFill>
                  <a:srgbClr val="000000"/>
                </a:solidFill>
                <a:latin typeface="Roboto"/>
              </a:rPr>
              <a:t>HRBPs: Experience reduced workload, allowing them to focus on strategic initiatives. Job satisfaction is likely to increase as they engage in more meaningful and impactful work.</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Employees: Enjoy improved access to information, faster response times, and a more consistent communication experience, leading to enhanced satisfaction and engagement.</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Organization: Achieves cost savings, operational efficiency, and a positive employer brand. The ability to make informed decisions based on data-driven insights contributes to long-term organizational success.</a:t>
            </a:r>
          </a:p>
          <a:p>
            <a:pPr algn="l">
              <a:lnSpc>
                <a:spcPts val="2879"/>
              </a:lnSpc>
            </a:pPr>
            <a:endParaRPr lang="en-US" sz="2439">
              <a:solidFill>
                <a:srgbClr val="000000"/>
              </a:solidFill>
              <a:latin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Why Now? </a:t>
            </a:r>
          </a:p>
        </p:txBody>
      </p:sp>
      <p:sp>
        <p:nvSpPr>
          <p:cNvPr id="3" name="TextBox 3"/>
          <p:cNvSpPr txBox="1"/>
          <p:nvPr/>
        </p:nvSpPr>
        <p:spPr>
          <a:xfrm>
            <a:off x="1028700" y="2508100"/>
            <a:ext cx="8427158" cy="6435777"/>
          </a:xfrm>
          <a:prstGeom prst="rect">
            <a:avLst/>
          </a:prstGeom>
        </p:spPr>
        <p:txBody>
          <a:bodyPr lIns="0" tIns="0" rIns="0" bIns="0" rtlCol="0" anchor="t">
            <a:spAutoFit/>
          </a:bodyPr>
          <a:lstStyle/>
          <a:p>
            <a:pPr algn="l">
              <a:lnSpc>
                <a:spcPts val="5196"/>
              </a:lnSpc>
            </a:pPr>
            <a:r>
              <a:rPr lang="en-US" sz="4010">
                <a:solidFill>
                  <a:srgbClr val="000000"/>
                </a:solidFill>
                <a:latin typeface="Roboto Slab Medium"/>
              </a:rPr>
              <a:t>4 Use Cases:</a:t>
            </a:r>
          </a:p>
          <a:p>
            <a:pPr algn="l">
              <a:lnSpc>
                <a:spcPts val="2721"/>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Bold"/>
              </a:rPr>
              <a:t>Time Liberation</a:t>
            </a:r>
          </a:p>
          <a:p>
            <a:pPr algn="l">
              <a:lnSpc>
                <a:spcPts val="2879"/>
              </a:lnSpc>
            </a:pPr>
            <a:endParaRPr lang="en-US" sz="2439">
              <a:solidFill>
                <a:srgbClr val="000000"/>
              </a:solidFill>
              <a:latin typeface="Roboto Bold"/>
            </a:endParaRPr>
          </a:p>
          <a:p>
            <a:pPr marL="720470" lvl="2" indent="-240157" algn="l">
              <a:lnSpc>
                <a:spcPts val="2879"/>
              </a:lnSpc>
              <a:buFont typeface="Arial"/>
              <a:buChar char="⚬"/>
            </a:pPr>
            <a:r>
              <a:rPr lang="en-US" sz="2439">
                <a:solidFill>
                  <a:srgbClr val="000000"/>
                </a:solidFill>
                <a:latin typeface="Roboto"/>
              </a:rPr>
              <a:t>Current state: HRBPs spend 1-2 hours daily on direct employee queries.</a:t>
            </a:r>
          </a:p>
          <a:p>
            <a:pPr algn="l">
              <a:lnSpc>
                <a:spcPts val="2879"/>
              </a:lnSpc>
            </a:pPr>
            <a:endParaRPr lang="en-US" sz="2439">
              <a:solidFill>
                <a:srgbClr val="000000"/>
              </a:solidFill>
              <a:latin typeface="Roboto"/>
            </a:endParaRPr>
          </a:p>
          <a:p>
            <a:pPr marL="720470" lvl="2" indent="-240157" algn="l">
              <a:lnSpc>
                <a:spcPts val="2879"/>
              </a:lnSpc>
              <a:buFont typeface="Arial"/>
              <a:buChar char="⚬"/>
            </a:pPr>
            <a:r>
              <a:rPr lang="en-US" sz="2439">
                <a:solidFill>
                  <a:srgbClr val="000000"/>
                </a:solidFill>
                <a:latin typeface="Roboto"/>
              </a:rPr>
              <a:t>Challenge: This operational burden impedes our ability to focus on strategic initiatives.</a:t>
            </a:r>
          </a:p>
          <a:p>
            <a:pPr algn="l">
              <a:lnSpc>
                <a:spcPts val="2879"/>
              </a:lnSpc>
            </a:pPr>
            <a:endParaRPr lang="en-US" sz="2439">
              <a:solidFill>
                <a:srgbClr val="000000"/>
              </a:solidFill>
              <a:latin typeface="Roboto"/>
            </a:endParaRPr>
          </a:p>
          <a:p>
            <a:pPr marL="720470" lvl="2" indent="-240157" algn="l">
              <a:lnSpc>
                <a:spcPts val="2879"/>
              </a:lnSpc>
              <a:buFont typeface="Arial"/>
              <a:buChar char="⚬"/>
            </a:pPr>
            <a:r>
              <a:rPr lang="en-US" sz="2439">
                <a:solidFill>
                  <a:srgbClr val="000000"/>
                </a:solidFill>
                <a:latin typeface="Roboto"/>
              </a:rPr>
              <a:t>Why Now: The ESS Portal unlocks significant time savings for HRBPs, enabling them to redirect their efforts towards high-impact tasks like the performance review process and the new compensation program for 2024.</a:t>
            </a: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p:txBody>
      </p:sp>
      <p:sp>
        <p:nvSpPr>
          <p:cNvPr id="4" name="TextBox 4"/>
          <p:cNvSpPr txBox="1"/>
          <p:nvPr/>
        </p:nvSpPr>
        <p:spPr>
          <a:xfrm>
            <a:off x="9455858" y="2450950"/>
            <a:ext cx="7503654" cy="6868755"/>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526795" lvl="1" indent="-263398" algn="l">
              <a:lnSpc>
                <a:spcPts val="2879"/>
              </a:lnSpc>
              <a:buFont typeface="Arial"/>
              <a:buChar char="•"/>
            </a:pPr>
            <a:r>
              <a:rPr lang="en-US" sz="2439">
                <a:solidFill>
                  <a:srgbClr val="000000"/>
                </a:solidFill>
                <a:latin typeface="Roboto Bold"/>
              </a:rPr>
              <a:t>Scalability Imperative</a:t>
            </a:r>
          </a:p>
          <a:p>
            <a:pPr algn="l">
              <a:lnSpc>
                <a:spcPts val="2879"/>
              </a:lnSpc>
            </a:pPr>
            <a:endParaRPr lang="en-US" sz="2439">
              <a:solidFill>
                <a:srgbClr val="000000"/>
              </a:solidFill>
              <a:latin typeface="Roboto Bold"/>
            </a:endParaRPr>
          </a:p>
          <a:p>
            <a:pPr marL="1053591" lvl="2" indent="-351197" algn="l">
              <a:lnSpc>
                <a:spcPts val="2879"/>
              </a:lnSpc>
              <a:buFont typeface="Arial"/>
              <a:buChar char="⚬"/>
            </a:pPr>
            <a:r>
              <a:rPr lang="en-US" sz="2439">
                <a:solidFill>
                  <a:srgbClr val="000000"/>
                </a:solidFill>
                <a:latin typeface="Roboto"/>
              </a:rPr>
              <a:t>Current state: Increased demand for HR services raises concerns about scalability without adding more headcount.</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Challenge: Without a scalable solution, the risk of overburdened HR resources looms large.</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Why Now: Implementing the ESS Portal is a proactive step towards scalability, ensuring that our HR operations can efficiently accommodate growth without the need for additional staff.</a:t>
            </a: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Why Now? </a:t>
            </a:r>
          </a:p>
        </p:txBody>
      </p:sp>
      <p:sp>
        <p:nvSpPr>
          <p:cNvPr id="3" name="TextBox 3"/>
          <p:cNvSpPr txBox="1"/>
          <p:nvPr/>
        </p:nvSpPr>
        <p:spPr>
          <a:xfrm>
            <a:off x="1028700" y="2508100"/>
            <a:ext cx="8427158" cy="6435777"/>
          </a:xfrm>
          <a:prstGeom prst="rect">
            <a:avLst/>
          </a:prstGeom>
        </p:spPr>
        <p:txBody>
          <a:bodyPr lIns="0" tIns="0" rIns="0" bIns="0" rtlCol="0" anchor="t">
            <a:spAutoFit/>
          </a:bodyPr>
          <a:lstStyle/>
          <a:p>
            <a:pPr algn="l">
              <a:lnSpc>
                <a:spcPts val="5196"/>
              </a:lnSpc>
            </a:pPr>
            <a:r>
              <a:rPr lang="en-US" sz="4010">
                <a:solidFill>
                  <a:srgbClr val="000000"/>
                </a:solidFill>
                <a:latin typeface="Roboto Slab Medium"/>
              </a:rPr>
              <a:t>4 Use Cases - Continued</a:t>
            </a:r>
          </a:p>
          <a:p>
            <a:pPr algn="l">
              <a:lnSpc>
                <a:spcPts val="2721"/>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Bold"/>
              </a:rPr>
              <a:t>Legal Compliance Assurance</a:t>
            </a:r>
          </a:p>
          <a:p>
            <a:pPr algn="l">
              <a:lnSpc>
                <a:spcPts val="2879"/>
              </a:lnSpc>
            </a:pPr>
            <a:endParaRPr lang="en-US" sz="2439">
              <a:solidFill>
                <a:srgbClr val="000000"/>
              </a:solidFill>
              <a:latin typeface="Roboto Bold"/>
            </a:endParaRPr>
          </a:p>
          <a:p>
            <a:pPr marL="720470" lvl="2" indent="-240157" algn="l">
              <a:lnSpc>
                <a:spcPts val="2879"/>
              </a:lnSpc>
              <a:buFont typeface="Arial"/>
              <a:buChar char="⚬"/>
            </a:pPr>
            <a:r>
              <a:rPr lang="en-US" sz="2439">
                <a:solidFill>
                  <a:srgbClr val="000000"/>
                </a:solidFill>
                <a:latin typeface="Roboto"/>
                <a:cs typeface="Roboto"/>
              </a:rPr>
              <a:t>Current State: Inconsistencies in responses pose a risk of misinformation,‌ leading to Employee Relations issues.</a:t>
            </a:r>
          </a:p>
          <a:p>
            <a:pPr algn="l">
              <a:lnSpc>
                <a:spcPts val="2879"/>
              </a:lnSpc>
            </a:pPr>
            <a:endParaRPr lang="en-US" sz="2439">
              <a:solidFill>
                <a:srgbClr val="000000"/>
              </a:solidFill>
              <a:latin typeface="Roboto"/>
              <a:cs typeface="Roboto"/>
            </a:endParaRPr>
          </a:p>
          <a:p>
            <a:pPr marL="720470" lvl="2" indent="-240157" algn="l">
              <a:lnSpc>
                <a:spcPts val="2879"/>
              </a:lnSpc>
              <a:buFont typeface="Arial"/>
              <a:buChar char="⚬"/>
            </a:pPr>
            <a:r>
              <a:rPr lang="en-US" sz="2439">
                <a:solidFill>
                  <a:srgbClr val="000000"/>
                </a:solidFill>
                <a:latin typeface="Roboto"/>
              </a:rPr>
              <a:t>Challenge: Maintaining compliance and consistency in communication is crucial for legal risk mitigation.</a:t>
            </a:r>
          </a:p>
          <a:p>
            <a:pPr algn="l">
              <a:lnSpc>
                <a:spcPts val="2879"/>
              </a:lnSpc>
            </a:pPr>
            <a:endParaRPr lang="en-US" sz="2439">
              <a:solidFill>
                <a:srgbClr val="000000"/>
              </a:solidFill>
              <a:latin typeface="Roboto"/>
            </a:endParaRPr>
          </a:p>
          <a:p>
            <a:pPr marL="720470" lvl="2" indent="-240157" algn="l">
              <a:lnSpc>
                <a:spcPts val="2879"/>
              </a:lnSpc>
              <a:buFont typeface="Arial"/>
              <a:buChar char="⚬"/>
            </a:pPr>
            <a:r>
              <a:rPr lang="en-US" sz="2439">
                <a:solidFill>
                  <a:srgbClr val="000000"/>
                </a:solidFill>
                <a:latin typeface="Roboto"/>
              </a:rPr>
              <a:t>Why Now: The ESS Portal establishes a standardized communication platform, reducing the risk of misinformation and enhancing legal compliance, making it a timely investment.</a:t>
            </a: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p:txBody>
      </p:sp>
      <p:sp>
        <p:nvSpPr>
          <p:cNvPr id="4" name="TextBox 4"/>
          <p:cNvSpPr txBox="1"/>
          <p:nvPr/>
        </p:nvSpPr>
        <p:spPr>
          <a:xfrm>
            <a:off x="9455858" y="2431900"/>
            <a:ext cx="7503654" cy="7954456"/>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526795" lvl="1" indent="-263398" algn="l">
              <a:lnSpc>
                <a:spcPts val="2879"/>
              </a:lnSpc>
              <a:buFont typeface="Arial"/>
              <a:buChar char="•"/>
            </a:pPr>
            <a:r>
              <a:rPr lang="en-US" sz="2439">
                <a:solidFill>
                  <a:srgbClr val="000000"/>
                </a:solidFill>
                <a:latin typeface="Roboto Bold"/>
              </a:rPr>
              <a:t>Productivity Enhancement</a:t>
            </a:r>
          </a:p>
          <a:p>
            <a:pPr algn="l">
              <a:lnSpc>
                <a:spcPts val="2879"/>
              </a:lnSpc>
            </a:pPr>
            <a:endParaRPr lang="en-US" sz="2439">
              <a:solidFill>
                <a:srgbClr val="000000"/>
              </a:solidFill>
              <a:latin typeface="Roboto Bold"/>
            </a:endParaRPr>
          </a:p>
          <a:p>
            <a:pPr marL="1053591" lvl="2" indent="-351197" algn="l">
              <a:lnSpc>
                <a:spcPts val="2879"/>
              </a:lnSpc>
              <a:buFont typeface="Arial"/>
              <a:buChar char="⚬"/>
            </a:pPr>
            <a:r>
              <a:rPr lang="en-US" sz="2439">
                <a:solidFill>
                  <a:srgbClr val="000000"/>
                </a:solidFill>
                <a:latin typeface="Roboto"/>
              </a:rPr>
              <a:t>Current state: Delayed responses impact employee satisfaction and hinder overall productivity.</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Challenge: A less responsive HR communication model affects the organization's productivity and employee morale.</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Why Now: The ESS Portal, with its 24/7 accessibility and streamlined processes, ensures prompt responses, fostering an environment of increased productivity and positive employee experience.</a:t>
            </a: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Change Management</a:t>
            </a:r>
          </a:p>
        </p:txBody>
      </p:sp>
      <p:sp>
        <p:nvSpPr>
          <p:cNvPr id="3" name="TextBox 3"/>
          <p:cNvSpPr txBox="1"/>
          <p:nvPr/>
        </p:nvSpPr>
        <p:spPr>
          <a:xfrm>
            <a:off x="1028700" y="2508100"/>
            <a:ext cx="8427158" cy="8607179"/>
          </a:xfrm>
          <a:prstGeom prst="rect">
            <a:avLst/>
          </a:prstGeom>
        </p:spPr>
        <p:txBody>
          <a:bodyPr lIns="0" tIns="0" rIns="0" bIns="0" rtlCol="0" anchor="t">
            <a:spAutoFit/>
          </a:bodyPr>
          <a:lstStyle/>
          <a:p>
            <a:pPr algn="l">
              <a:lnSpc>
                <a:spcPts val="5196"/>
              </a:lnSpc>
            </a:pPr>
            <a:r>
              <a:rPr lang="en-US" sz="4010">
                <a:solidFill>
                  <a:srgbClr val="000000"/>
                </a:solidFill>
                <a:latin typeface="Roboto Slab Medium"/>
              </a:rPr>
              <a:t>5 Components</a:t>
            </a:r>
          </a:p>
          <a:p>
            <a:pPr algn="l">
              <a:lnSpc>
                <a:spcPts val="2721"/>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Bold"/>
              </a:rPr>
              <a:t>Project Resource Commitments &amp; Impacts</a:t>
            </a:r>
          </a:p>
          <a:p>
            <a:pPr algn="l">
              <a:lnSpc>
                <a:spcPts val="2879"/>
              </a:lnSpc>
            </a:pPr>
            <a:endParaRPr lang="en-US" sz="2439">
              <a:solidFill>
                <a:srgbClr val="000000"/>
              </a:solidFill>
              <a:latin typeface="Roboto Bold"/>
            </a:endParaRPr>
          </a:p>
          <a:p>
            <a:pPr marL="720470" lvl="2" indent="-240157" algn="l">
              <a:lnSpc>
                <a:spcPts val="2879"/>
              </a:lnSpc>
              <a:buFont typeface="Arial"/>
              <a:buChar char="⚬"/>
            </a:pPr>
            <a:r>
              <a:rPr lang="en-US" sz="2439">
                <a:solidFill>
                  <a:srgbClr val="000000"/>
                </a:solidFill>
                <a:latin typeface="Roboto"/>
              </a:rPr>
              <a:t>Who will be working on this project. What is the impact it will have on the people ops team (time and resources). Clarify who the executive sponsor is.</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Bold"/>
              </a:rPr>
              <a:t>Project Plan Timeline</a:t>
            </a:r>
          </a:p>
          <a:p>
            <a:pPr algn="l">
              <a:lnSpc>
                <a:spcPts val="2879"/>
              </a:lnSpc>
            </a:pPr>
            <a:endParaRPr lang="en-US" sz="2439">
              <a:solidFill>
                <a:srgbClr val="000000"/>
              </a:solidFill>
              <a:latin typeface="Roboto Bold"/>
            </a:endParaRPr>
          </a:p>
          <a:p>
            <a:pPr marL="720470" lvl="2" indent="-240157" algn="l">
              <a:lnSpc>
                <a:spcPts val="2879"/>
              </a:lnSpc>
              <a:buFont typeface="Arial"/>
              <a:buChar char="⚬"/>
            </a:pPr>
            <a:r>
              <a:rPr lang="en-US" sz="2439">
                <a:solidFill>
                  <a:srgbClr val="000000"/>
                </a:solidFill>
                <a:latin typeface="Roboto"/>
              </a:rPr>
              <a:t>How you plan to roll this out?</a:t>
            </a:r>
          </a:p>
          <a:p>
            <a:pPr marL="720470" lvl="2" indent="-240157" algn="l">
              <a:lnSpc>
                <a:spcPts val="2879"/>
              </a:lnSpc>
              <a:buFont typeface="Arial"/>
              <a:buChar char="⚬"/>
            </a:pPr>
            <a:r>
              <a:rPr lang="en-US" sz="2439">
                <a:solidFill>
                  <a:srgbClr val="000000"/>
                </a:solidFill>
                <a:latin typeface="Roboto"/>
              </a:rPr>
              <a:t>The project plan including proposed timeline of project steps</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Bold"/>
              </a:rPr>
              <a:t>Adoption</a:t>
            </a:r>
          </a:p>
          <a:p>
            <a:pPr algn="l">
              <a:lnSpc>
                <a:spcPts val="2879"/>
              </a:lnSpc>
            </a:pPr>
            <a:endParaRPr lang="en-US" sz="2439">
              <a:solidFill>
                <a:srgbClr val="000000"/>
              </a:solidFill>
              <a:latin typeface="Roboto Bold"/>
            </a:endParaRPr>
          </a:p>
          <a:p>
            <a:pPr marL="1053591" lvl="2" indent="-351197" algn="l">
              <a:lnSpc>
                <a:spcPts val="2879"/>
              </a:lnSpc>
              <a:buFont typeface="Arial"/>
              <a:buChar char="⚬"/>
            </a:pPr>
            <a:r>
              <a:rPr lang="en-US" sz="2439">
                <a:solidFill>
                  <a:srgbClr val="000000"/>
                </a:solidFill>
                <a:latin typeface="Roboto"/>
              </a:rPr>
              <a:t>How will you get the team to adopt the solution</a:t>
            </a:r>
          </a:p>
          <a:p>
            <a:pPr marL="1053591" lvl="2" indent="-351197" algn="l">
              <a:lnSpc>
                <a:spcPts val="2879"/>
              </a:lnSpc>
              <a:buFont typeface="Arial"/>
              <a:buChar char="⚬"/>
            </a:pPr>
            <a:r>
              <a:rPr lang="en-US" sz="2439">
                <a:solidFill>
                  <a:srgbClr val="000000"/>
                </a:solidFill>
                <a:latin typeface="Roboto"/>
              </a:rPr>
              <a:t>The adoption plan</a:t>
            </a:r>
          </a:p>
          <a:p>
            <a:pPr marL="1053591" lvl="2" indent="-351197" algn="l">
              <a:lnSpc>
                <a:spcPts val="2879"/>
              </a:lnSpc>
              <a:buFont typeface="Arial"/>
              <a:buChar char="⚬"/>
            </a:pPr>
            <a:r>
              <a:rPr lang="en-US" sz="2439">
                <a:solidFill>
                  <a:srgbClr val="000000"/>
                </a:solidFill>
                <a:latin typeface="Roboto"/>
              </a:rPr>
              <a:t>Now how this plan is reasonable &amp; achievable</a:t>
            </a: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p:txBody>
      </p:sp>
      <p:sp>
        <p:nvSpPr>
          <p:cNvPr id="4" name="TextBox 4"/>
          <p:cNvSpPr txBox="1"/>
          <p:nvPr/>
        </p:nvSpPr>
        <p:spPr>
          <a:xfrm>
            <a:off x="9455858" y="2428967"/>
            <a:ext cx="7503654" cy="5783054"/>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526795" lvl="1" indent="-263398" algn="l">
              <a:lnSpc>
                <a:spcPts val="2879"/>
              </a:lnSpc>
              <a:buFont typeface="Arial"/>
              <a:buChar char="•"/>
            </a:pPr>
            <a:r>
              <a:rPr lang="en-US" sz="2439">
                <a:solidFill>
                  <a:srgbClr val="000000"/>
                </a:solidFill>
                <a:latin typeface="Roboto Bold"/>
              </a:rPr>
              <a:t>Communication Plan</a:t>
            </a:r>
          </a:p>
          <a:p>
            <a:pPr algn="l">
              <a:lnSpc>
                <a:spcPts val="2879"/>
              </a:lnSpc>
            </a:pPr>
            <a:endParaRPr lang="en-US" sz="2439">
              <a:solidFill>
                <a:srgbClr val="000000"/>
              </a:solidFill>
              <a:latin typeface="Roboto Bold"/>
            </a:endParaRPr>
          </a:p>
          <a:p>
            <a:pPr marL="1053591" lvl="2" indent="-351197" algn="l">
              <a:lnSpc>
                <a:spcPts val="2879"/>
              </a:lnSpc>
              <a:buFont typeface="Arial"/>
              <a:buChar char="⚬"/>
            </a:pPr>
            <a:r>
              <a:rPr lang="en-US" sz="2439">
                <a:solidFill>
                  <a:srgbClr val="000000"/>
                </a:solidFill>
                <a:latin typeface="Roboto Bold"/>
              </a:rPr>
              <a:t>I</a:t>
            </a:r>
            <a:r>
              <a:rPr lang="en-US" sz="2439">
                <a:solidFill>
                  <a:srgbClr val="000000"/>
                </a:solidFill>
                <a:latin typeface="Roboto"/>
              </a:rPr>
              <a:t>dentify the communication plan to support each step of the plan.</a:t>
            </a:r>
          </a:p>
          <a:p>
            <a:pPr marL="1053591" lvl="2" indent="-351197" algn="l">
              <a:lnSpc>
                <a:spcPts val="2879"/>
              </a:lnSpc>
              <a:buFont typeface="Arial"/>
              <a:buChar char="⚬"/>
            </a:pPr>
            <a:r>
              <a:rPr lang="en-US" sz="2439">
                <a:solidFill>
                  <a:srgbClr val="000000"/>
                </a:solidFill>
                <a:latin typeface="Roboto"/>
              </a:rPr>
              <a:t>Tailor messages for diverse stakeholder groups, understanding their priorities, concerns, and communication preferences.</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Bold"/>
              </a:rPr>
              <a:t>Project Governance</a:t>
            </a:r>
          </a:p>
          <a:p>
            <a:pPr algn="l">
              <a:lnSpc>
                <a:spcPts val="2879"/>
              </a:lnSpc>
            </a:pPr>
            <a:endParaRPr lang="en-US" sz="2439">
              <a:solidFill>
                <a:srgbClr val="000000"/>
              </a:solidFill>
              <a:latin typeface="Roboto Bold"/>
            </a:endParaRPr>
          </a:p>
          <a:p>
            <a:pPr marL="1053591" lvl="2" indent="-351197" algn="l">
              <a:lnSpc>
                <a:spcPts val="2879"/>
              </a:lnSpc>
              <a:buFont typeface="Arial"/>
              <a:buChar char="⚬"/>
            </a:pPr>
            <a:r>
              <a:rPr lang="en-US" sz="2439">
                <a:solidFill>
                  <a:srgbClr val="000000"/>
                </a:solidFill>
                <a:latin typeface="Roboto"/>
              </a:rPr>
              <a:t>Indicate how progress will be reported on project plan and adoption.</a:t>
            </a:r>
          </a:p>
          <a:p>
            <a:pPr algn="l">
              <a:lnSpc>
                <a:spcPts val="2879"/>
              </a:lnSpc>
            </a:pPr>
            <a:endParaRPr lang="en-US" sz="2439">
              <a:solidFill>
                <a:srgbClr val="000000"/>
              </a:solidFill>
              <a:latin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3759567"/>
          <a:ext cx="13722756" cy="5724526"/>
        </p:xfrm>
        <a:graphic>
          <a:graphicData uri="http://schemas.openxmlformats.org/drawingml/2006/table">
            <a:tbl>
              <a:tblPr/>
              <a:tblGrid>
                <a:gridCol w="3300750">
                  <a:extLst>
                    <a:ext uri="{9D8B030D-6E8A-4147-A177-3AD203B41FA5}">
                      <a16:colId xmlns:a16="http://schemas.microsoft.com/office/drawing/2014/main" val="20000"/>
                    </a:ext>
                  </a:extLst>
                </a:gridCol>
                <a:gridCol w="3821728">
                  <a:extLst>
                    <a:ext uri="{9D8B030D-6E8A-4147-A177-3AD203B41FA5}">
                      <a16:colId xmlns:a16="http://schemas.microsoft.com/office/drawing/2014/main" val="20001"/>
                    </a:ext>
                  </a:extLst>
                </a:gridCol>
                <a:gridCol w="6600278">
                  <a:extLst>
                    <a:ext uri="{9D8B030D-6E8A-4147-A177-3AD203B41FA5}">
                      <a16:colId xmlns:a16="http://schemas.microsoft.com/office/drawing/2014/main" val="20002"/>
                    </a:ext>
                  </a:extLst>
                </a:gridCol>
              </a:tblGrid>
              <a:tr h="1026004">
                <a:tc>
                  <a:txBody>
                    <a:bodyPr/>
                    <a:lstStyle/>
                    <a:p>
                      <a:pPr algn="l">
                        <a:lnSpc>
                          <a:spcPts val="3289"/>
                        </a:lnSpc>
                        <a:defRPr/>
                      </a:pPr>
                      <a:r>
                        <a:rPr lang="en-US" sz="2349">
                          <a:solidFill>
                            <a:srgbClr val="000000"/>
                          </a:solidFill>
                          <a:latin typeface="Roboto Slab Bold"/>
                        </a:rPr>
                        <a:t>RESOURCE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289"/>
                        </a:lnSpc>
                        <a:defRPr/>
                      </a:pPr>
                      <a:r>
                        <a:rPr lang="en-US" sz="2349">
                          <a:solidFill>
                            <a:srgbClr val="000000"/>
                          </a:solidFill>
                          <a:latin typeface="Roboto Slab Bold"/>
                        </a:rPr>
                        <a:t>TIME COMMITMENT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289"/>
                        </a:lnSpc>
                        <a:defRPr/>
                      </a:pPr>
                      <a:r>
                        <a:rPr lang="en-US" sz="2349">
                          <a:solidFill>
                            <a:srgbClr val="000000"/>
                          </a:solidFill>
                          <a:latin typeface="Roboto Slab Bold"/>
                        </a:rPr>
                        <a:t>IMPACT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6004">
                <a:tc>
                  <a:txBody>
                    <a:bodyPr/>
                    <a:lstStyle/>
                    <a:p>
                      <a:pPr algn="ctr">
                        <a:lnSpc>
                          <a:spcPts val="2310"/>
                        </a:lnSpc>
                        <a:defRPr/>
                      </a:pPr>
                      <a:r>
                        <a:rPr lang="en-US" sz="1650">
                          <a:solidFill>
                            <a:srgbClr val="000000"/>
                          </a:solidFill>
                          <a:latin typeface="Roboto Slab Medium"/>
                        </a:rPr>
                        <a:t>Project Manager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10"/>
                        </a:lnSpc>
                        <a:defRPr/>
                      </a:pPr>
                      <a:r>
                        <a:rPr lang="en-US" sz="1650">
                          <a:solidFill>
                            <a:srgbClr val="000000"/>
                          </a:solidFill>
                          <a:latin typeface="Roboto Slab Medium"/>
                        </a:rPr>
                        <a:t>Moderate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10"/>
                        </a:lnSpc>
                        <a:defRPr/>
                      </a:pPr>
                      <a:r>
                        <a:rPr lang="en-US" sz="1650">
                          <a:solidFill>
                            <a:srgbClr val="000000"/>
                          </a:solidFill>
                          <a:latin typeface="Roboto Slab Medium"/>
                        </a:rPr>
                        <a:t>Oversees entire project, ensures timelines are met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35592">
                <a:tc>
                  <a:txBody>
                    <a:bodyPr/>
                    <a:lstStyle/>
                    <a:p>
                      <a:pPr algn="ctr">
                        <a:lnSpc>
                          <a:spcPts val="2310"/>
                        </a:lnSpc>
                        <a:defRPr/>
                      </a:pPr>
                      <a:r>
                        <a:rPr lang="en-US" sz="1650">
                          <a:solidFill>
                            <a:srgbClr val="000000"/>
                          </a:solidFill>
                          <a:latin typeface="Roboto Slab Medium"/>
                        </a:rPr>
                        <a:t>HR Business Partners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10"/>
                        </a:lnSpc>
                        <a:defRPr/>
                      </a:pPr>
                      <a:r>
                        <a:rPr lang="en-US" sz="1650">
                          <a:solidFill>
                            <a:srgbClr val="000000"/>
                          </a:solidFill>
                          <a:latin typeface="Roboto Slab Medium"/>
                        </a:rPr>
                        <a:t>High initially, reduced later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10"/>
                        </a:lnSpc>
                        <a:defRPr/>
                      </a:pPr>
                      <a:r>
                        <a:rPr lang="en-US" sz="1650">
                          <a:solidFill>
                            <a:srgbClr val="000000"/>
                          </a:solidFill>
                          <a:latin typeface="Roboto Slab Medium"/>
                        </a:rPr>
                        <a:t>Subject Matter Experts, active during customization and training</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6004">
                <a:tc>
                  <a:txBody>
                    <a:bodyPr/>
                    <a:lstStyle/>
                    <a:p>
                      <a:pPr algn="ctr">
                        <a:lnSpc>
                          <a:spcPts val="2310"/>
                        </a:lnSpc>
                        <a:defRPr/>
                      </a:pPr>
                      <a:r>
                        <a:rPr lang="en-US" sz="1650">
                          <a:solidFill>
                            <a:srgbClr val="000000"/>
                          </a:solidFill>
                          <a:latin typeface="Roboto Slab Medium"/>
                        </a:rPr>
                        <a:t>IT Support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10"/>
                        </a:lnSpc>
                        <a:defRPr/>
                      </a:pPr>
                      <a:r>
                        <a:rPr lang="en-US" sz="1650">
                          <a:solidFill>
                            <a:srgbClr val="000000"/>
                          </a:solidFill>
                          <a:latin typeface="Roboto Slab Medium"/>
                        </a:rPr>
                        <a:t>Moderate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10"/>
                        </a:lnSpc>
                        <a:defRPr/>
                      </a:pPr>
                      <a:r>
                        <a:rPr lang="en-US" sz="1650">
                          <a:solidFill>
                            <a:srgbClr val="000000"/>
                          </a:solidFill>
                          <a:latin typeface="Roboto Slab Medium"/>
                        </a:rPr>
                        <a:t>Involved in integration and ongoing support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0922">
                <a:tc>
                  <a:txBody>
                    <a:bodyPr/>
                    <a:lstStyle/>
                    <a:p>
                      <a:pPr algn="ctr">
                        <a:lnSpc>
                          <a:spcPts val="2310"/>
                        </a:lnSpc>
                        <a:defRPr/>
                      </a:pPr>
                      <a:r>
                        <a:rPr lang="en-US" sz="1650">
                          <a:solidFill>
                            <a:srgbClr val="000000"/>
                          </a:solidFill>
                          <a:latin typeface="Roboto Slab Medium"/>
                        </a:rPr>
                        <a:t>People Operations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10"/>
                        </a:lnSpc>
                        <a:defRPr/>
                      </a:pPr>
                      <a:r>
                        <a:rPr lang="en-US" sz="1650">
                          <a:solidFill>
                            <a:srgbClr val="000000"/>
                          </a:solidFill>
                          <a:latin typeface="Roboto Slab Medium"/>
                        </a:rPr>
                        <a:t>Initial High-Time commitment during Implementation; Temporary Shift in Work Priorities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10"/>
                        </a:lnSpc>
                        <a:defRPr/>
                      </a:pPr>
                      <a:r>
                        <a:rPr lang="en-US" sz="1650">
                          <a:solidFill>
                            <a:srgbClr val="000000"/>
                          </a:solidFill>
                          <a:latin typeface="Roboto Slab Medium"/>
                        </a:rPr>
                        <a:t>Liberating time for HRBPs, Skill development through training, improvement operational efficience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3"/>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Change Management - Examples</a:t>
            </a:r>
          </a:p>
        </p:txBody>
      </p:sp>
      <p:sp>
        <p:nvSpPr>
          <p:cNvPr id="4" name="TextBox 4"/>
          <p:cNvSpPr txBox="1"/>
          <p:nvPr/>
        </p:nvSpPr>
        <p:spPr>
          <a:xfrm>
            <a:off x="1028700" y="2508100"/>
            <a:ext cx="16230600" cy="1037106"/>
          </a:xfrm>
          <a:prstGeom prst="rect">
            <a:avLst/>
          </a:prstGeom>
        </p:spPr>
        <p:txBody>
          <a:bodyPr lIns="0" tIns="0" rIns="0" bIns="0" rtlCol="0" anchor="t">
            <a:spAutoFit/>
          </a:bodyPr>
          <a:lstStyle/>
          <a:p>
            <a:pPr>
              <a:lnSpc>
                <a:spcPts val="5196"/>
              </a:lnSpc>
            </a:pPr>
            <a:r>
              <a:rPr lang="en-US" sz="4010">
                <a:solidFill>
                  <a:srgbClr val="000000"/>
                </a:solidFill>
                <a:latin typeface="Roboto Slab Medium"/>
              </a:rPr>
              <a:t>Project Resource Commitments &amp; Impacts</a:t>
            </a:r>
          </a:p>
          <a:p>
            <a:pPr algn="l">
              <a:lnSpc>
                <a:spcPts val="3123"/>
              </a:lnSpc>
            </a:pPr>
            <a:r>
              <a:rPr lang="en-US" sz="2410">
                <a:solidFill>
                  <a:srgbClr val="000000"/>
                </a:solidFill>
                <a:latin typeface="Roboto"/>
              </a:rPr>
              <a:t>How are they going to do this project? What is the impact it will have on the people-ops team (time and resources)?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Change Management - Examples</a:t>
            </a:r>
          </a:p>
        </p:txBody>
      </p:sp>
      <p:sp>
        <p:nvSpPr>
          <p:cNvPr id="3" name="TextBox 3"/>
          <p:cNvSpPr txBox="1"/>
          <p:nvPr/>
        </p:nvSpPr>
        <p:spPr>
          <a:xfrm>
            <a:off x="1028700" y="1899832"/>
            <a:ext cx="16230600" cy="636844"/>
          </a:xfrm>
          <a:prstGeom prst="rect">
            <a:avLst/>
          </a:prstGeom>
        </p:spPr>
        <p:txBody>
          <a:bodyPr lIns="0" tIns="0" rIns="0" bIns="0" rtlCol="0" anchor="t">
            <a:spAutoFit/>
          </a:bodyPr>
          <a:lstStyle/>
          <a:p>
            <a:pPr algn="l">
              <a:lnSpc>
                <a:spcPts val="5196"/>
              </a:lnSpc>
            </a:pPr>
            <a:r>
              <a:rPr lang="en-US" sz="4010">
                <a:solidFill>
                  <a:srgbClr val="000000"/>
                </a:solidFill>
                <a:latin typeface="Roboto Slab Medium"/>
              </a:rPr>
              <a:t>Project Plan Timeline</a:t>
            </a:r>
          </a:p>
        </p:txBody>
      </p:sp>
      <p:grpSp>
        <p:nvGrpSpPr>
          <p:cNvPr id="4" name="Group 4"/>
          <p:cNvGrpSpPr/>
          <p:nvPr/>
        </p:nvGrpSpPr>
        <p:grpSpPr>
          <a:xfrm rot="5400000">
            <a:off x="5474089" y="6527098"/>
            <a:ext cx="6350793" cy="83152"/>
            <a:chOff x="0" y="0"/>
            <a:chExt cx="8467724" cy="110870"/>
          </a:xfrm>
        </p:grpSpPr>
        <p:sp>
          <p:nvSpPr>
            <p:cNvPr id="5" name="Freeform 5"/>
            <p:cNvSpPr/>
            <p:nvPr/>
          </p:nvSpPr>
          <p:spPr>
            <a:xfrm>
              <a:off x="0" y="0"/>
              <a:ext cx="8467725" cy="110871"/>
            </a:xfrm>
            <a:custGeom>
              <a:avLst/>
              <a:gdLst/>
              <a:ahLst/>
              <a:cxnLst/>
              <a:rect l="l" t="t" r="r" b="b"/>
              <a:pathLst>
                <a:path w="8467725" h="110871">
                  <a:moveTo>
                    <a:pt x="0" y="43180"/>
                  </a:moveTo>
                  <a:lnTo>
                    <a:pt x="8467344" y="0"/>
                  </a:lnTo>
                  <a:lnTo>
                    <a:pt x="8467725" y="67691"/>
                  </a:lnTo>
                  <a:lnTo>
                    <a:pt x="381" y="110871"/>
                  </a:lnTo>
                  <a:close/>
                </a:path>
              </a:pathLst>
            </a:custGeom>
            <a:solidFill>
              <a:srgbClr val="333333"/>
            </a:solidFill>
          </p:spPr>
          <p:txBody>
            <a:bodyPr/>
            <a:lstStyle/>
            <a:p>
              <a:endParaRPr lang="en-US"/>
            </a:p>
          </p:txBody>
        </p:sp>
      </p:grpSp>
      <p:grpSp>
        <p:nvGrpSpPr>
          <p:cNvPr id="6" name="Group 6"/>
          <p:cNvGrpSpPr/>
          <p:nvPr/>
        </p:nvGrpSpPr>
        <p:grpSpPr>
          <a:xfrm>
            <a:off x="1142387" y="3571361"/>
            <a:ext cx="16228696" cy="68580"/>
            <a:chOff x="0" y="0"/>
            <a:chExt cx="21638262" cy="91440"/>
          </a:xfrm>
        </p:grpSpPr>
        <p:sp>
          <p:nvSpPr>
            <p:cNvPr id="7" name="Freeform 7"/>
            <p:cNvSpPr/>
            <p:nvPr/>
          </p:nvSpPr>
          <p:spPr>
            <a:xfrm>
              <a:off x="0" y="0"/>
              <a:ext cx="21638261" cy="91440"/>
            </a:xfrm>
            <a:custGeom>
              <a:avLst/>
              <a:gdLst/>
              <a:ahLst/>
              <a:cxnLst/>
              <a:rect l="l" t="t" r="r" b="b"/>
              <a:pathLst>
                <a:path w="21638261" h="91440">
                  <a:moveTo>
                    <a:pt x="0" y="0"/>
                  </a:moveTo>
                  <a:lnTo>
                    <a:pt x="21638261" y="0"/>
                  </a:lnTo>
                  <a:lnTo>
                    <a:pt x="21638261" y="91440"/>
                  </a:lnTo>
                  <a:lnTo>
                    <a:pt x="0" y="91440"/>
                  </a:lnTo>
                  <a:close/>
                </a:path>
              </a:pathLst>
            </a:custGeom>
            <a:solidFill>
              <a:srgbClr val="00A0B0"/>
            </a:solidFill>
          </p:spPr>
          <p:txBody>
            <a:bodyPr/>
            <a:lstStyle/>
            <a:p>
              <a:endParaRPr lang="en-US"/>
            </a:p>
          </p:txBody>
        </p:sp>
      </p:grpSp>
      <p:sp>
        <p:nvSpPr>
          <p:cNvPr id="8" name="TextBox 8"/>
          <p:cNvSpPr txBox="1"/>
          <p:nvPr/>
        </p:nvSpPr>
        <p:spPr>
          <a:xfrm>
            <a:off x="4516985" y="3094022"/>
            <a:ext cx="2155924" cy="118347"/>
          </a:xfrm>
          <a:prstGeom prst="rect">
            <a:avLst/>
          </a:prstGeom>
        </p:spPr>
        <p:txBody>
          <a:bodyPr lIns="0" tIns="0" rIns="0" bIns="0" rtlCol="0" anchor="t">
            <a:spAutoFit/>
          </a:bodyPr>
          <a:lstStyle/>
          <a:p>
            <a:pPr algn="l">
              <a:lnSpc>
                <a:spcPts val="1880"/>
              </a:lnSpc>
            </a:pPr>
            <a:r>
              <a:rPr lang="en-US" sz="1650">
                <a:solidFill>
                  <a:srgbClr val="333333"/>
                </a:solidFill>
                <a:latin typeface="Roboto Slab Bold"/>
              </a:rPr>
              <a:t>Internal Testing</a:t>
            </a:r>
          </a:p>
        </p:txBody>
      </p:sp>
      <p:grpSp>
        <p:nvGrpSpPr>
          <p:cNvPr id="9" name="Group 9"/>
          <p:cNvGrpSpPr/>
          <p:nvPr/>
        </p:nvGrpSpPr>
        <p:grpSpPr>
          <a:xfrm rot="5400000">
            <a:off x="2132267" y="6532066"/>
            <a:ext cx="6350793" cy="83152"/>
            <a:chOff x="0" y="0"/>
            <a:chExt cx="8467724" cy="110870"/>
          </a:xfrm>
        </p:grpSpPr>
        <p:sp>
          <p:nvSpPr>
            <p:cNvPr id="10" name="Freeform 10"/>
            <p:cNvSpPr/>
            <p:nvPr/>
          </p:nvSpPr>
          <p:spPr>
            <a:xfrm>
              <a:off x="0" y="0"/>
              <a:ext cx="8467725" cy="110871"/>
            </a:xfrm>
            <a:custGeom>
              <a:avLst/>
              <a:gdLst/>
              <a:ahLst/>
              <a:cxnLst/>
              <a:rect l="l" t="t" r="r" b="b"/>
              <a:pathLst>
                <a:path w="8467725" h="110871">
                  <a:moveTo>
                    <a:pt x="0" y="43180"/>
                  </a:moveTo>
                  <a:lnTo>
                    <a:pt x="8467344" y="0"/>
                  </a:lnTo>
                  <a:lnTo>
                    <a:pt x="8467725" y="67691"/>
                  </a:lnTo>
                  <a:lnTo>
                    <a:pt x="381" y="110871"/>
                  </a:lnTo>
                  <a:close/>
                </a:path>
              </a:pathLst>
            </a:custGeom>
            <a:solidFill>
              <a:srgbClr val="333333"/>
            </a:solidFill>
          </p:spPr>
          <p:txBody>
            <a:bodyPr/>
            <a:lstStyle/>
            <a:p>
              <a:endParaRPr lang="en-US"/>
            </a:p>
          </p:txBody>
        </p:sp>
      </p:grpSp>
      <p:sp>
        <p:nvSpPr>
          <p:cNvPr id="11" name="TextBox 11"/>
          <p:cNvSpPr txBox="1"/>
          <p:nvPr/>
        </p:nvSpPr>
        <p:spPr>
          <a:xfrm>
            <a:off x="1272595" y="3074134"/>
            <a:ext cx="2168554" cy="176150"/>
          </a:xfrm>
          <a:prstGeom prst="rect">
            <a:avLst/>
          </a:prstGeom>
        </p:spPr>
        <p:txBody>
          <a:bodyPr lIns="0" tIns="0" rIns="0" bIns="0" rtlCol="0" anchor="t">
            <a:spAutoFit/>
          </a:bodyPr>
          <a:lstStyle/>
          <a:p>
            <a:pPr algn="l">
              <a:lnSpc>
                <a:spcPts val="1880"/>
              </a:lnSpc>
            </a:pPr>
            <a:r>
              <a:rPr lang="en-US" sz="1650">
                <a:solidFill>
                  <a:srgbClr val="333333"/>
                </a:solidFill>
                <a:latin typeface="Roboto Slab Bold"/>
              </a:rPr>
              <a:t>Project Kickoff </a:t>
            </a:r>
          </a:p>
        </p:txBody>
      </p:sp>
      <p:grpSp>
        <p:nvGrpSpPr>
          <p:cNvPr id="12" name="Group 12"/>
          <p:cNvGrpSpPr/>
          <p:nvPr/>
        </p:nvGrpSpPr>
        <p:grpSpPr>
          <a:xfrm rot="5400000">
            <a:off x="-2252161" y="6324524"/>
            <a:ext cx="6684836" cy="50769"/>
            <a:chOff x="0" y="0"/>
            <a:chExt cx="8913114" cy="67692"/>
          </a:xfrm>
        </p:grpSpPr>
        <p:sp>
          <p:nvSpPr>
            <p:cNvPr id="13" name="Freeform 13"/>
            <p:cNvSpPr/>
            <p:nvPr/>
          </p:nvSpPr>
          <p:spPr>
            <a:xfrm>
              <a:off x="0" y="0"/>
              <a:ext cx="8913114" cy="67691"/>
            </a:xfrm>
            <a:custGeom>
              <a:avLst/>
              <a:gdLst/>
              <a:ahLst/>
              <a:cxnLst/>
              <a:rect l="l" t="t" r="r" b="b"/>
              <a:pathLst>
                <a:path w="8913114" h="67691">
                  <a:moveTo>
                    <a:pt x="0" y="0"/>
                  </a:moveTo>
                  <a:lnTo>
                    <a:pt x="8913114" y="0"/>
                  </a:lnTo>
                  <a:lnTo>
                    <a:pt x="8913114" y="67691"/>
                  </a:lnTo>
                  <a:lnTo>
                    <a:pt x="0" y="67691"/>
                  </a:lnTo>
                  <a:close/>
                </a:path>
              </a:pathLst>
            </a:custGeom>
            <a:solidFill>
              <a:srgbClr val="333333"/>
            </a:solidFill>
          </p:spPr>
          <p:txBody>
            <a:bodyPr/>
            <a:lstStyle/>
            <a:p>
              <a:endParaRPr lang="en-US"/>
            </a:p>
          </p:txBody>
        </p:sp>
      </p:grpSp>
      <p:sp>
        <p:nvSpPr>
          <p:cNvPr id="14" name="TextBox 14"/>
          <p:cNvSpPr txBox="1"/>
          <p:nvPr/>
        </p:nvSpPr>
        <p:spPr>
          <a:xfrm>
            <a:off x="8015191" y="3029797"/>
            <a:ext cx="1822663" cy="548461"/>
          </a:xfrm>
          <a:prstGeom prst="rect">
            <a:avLst/>
          </a:prstGeom>
        </p:spPr>
        <p:txBody>
          <a:bodyPr lIns="0" tIns="0" rIns="0" bIns="0" rtlCol="0" anchor="t">
            <a:spAutoFit/>
          </a:bodyPr>
          <a:lstStyle/>
          <a:p>
            <a:pPr algn="l">
              <a:lnSpc>
                <a:spcPts val="1880"/>
              </a:lnSpc>
            </a:pPr>
            <a:r>
              <a:rPr lang="en-US" sz="1650">
                <a:solidFill>
                  <a:srgbClr val="333333"/>
                </a:solidFill>
                <a:latin typeface="Roboto Slab Bold"/>
              </a:rPr>
              <a:t>Launch to all employees</a:t>
            </a:r>
          </a:p>
        </p:txBody>
      </p:sp>
      <p:sp>
        <p:nvSpPr>
          <p:cNvPr id="15" name="TextBox 15"/>
          <p:cNvSpPr txBox="1"/>
          <p:nvPr/>
        </p:nvSpPr>
        <p:spPr>
          <a:xfrm>
            <a:off x="14713270" y="2905207"/>
            <a:ext cx="2344384" cy="366650"/>
          </a:xfrm>
          <a:prstGeom prst="rect">
            <a:avLst/>
          </a:prstGeom>
        </p:spPr>
        <p:txBody>
          <a:bodyPr lIns="0" tIns="0" rIns="0" bIns="0" rtlCol="0" anchor="t">
            <a:spAutoFit/>
          </a:bodyPr>
          <a:lstStyle/>
          <a:p>
            <a:pPr algn="l">
              <a:lnSpc>
                <a:spcPts val="1880"/>
              </a:lnSpc>
            </a:pPr>
            <a:r>
              <a:rPr lang="en-US" sz="1650">
                <a:solidFill>
                  <a:srgbClr val="333333"/>
                </a:solidFill>
                <a:latin typeface="Roboto Slab Bold"/>
              </a:rPr>
              <a:t>Ongoing Training and support </a:t>
            </a:r>
          </a:p>
        </p:txBody>
      </p:sp>
      <p:grpSp>
        <p:nvGrpSpPr>
          <p:cNvPr id="16" name="Group 16"/>
          <p:cNvGrpSpPr/>
          <p:nvPr/>
        </p:nvGrpSpPr>
        <p:grpSpPr>
          <a:xfrm rot="5400000">
            <a:off x="12383906" y="6481403"/>
            <a:ext cx="6301074" cy="52863"/>
            <a:chOff x="0" y="0"/>
            <a:chExt cx="8401432" cy="70484"/>
          </a:xfrm>
        </p:grpSpPr>
        <p:sp>
          <p:nvSpPr>
            <p:cNvPr id="17" name="Freeform 17"/>
            <p:cNvSpPr/>
            <p:nvPr/>
          </p:nvSpPr>
          <p:spPr>
            <a:xfrm>
              <a:off x="0" y="0"/>
              <a:ext cx="8401431" cy="70485"/>
            </a:xfrm>
            <a:custGeom>
              <a:avLst/>
              <a:gdLst/>
              <a:ahLst/>
              <a:cxnLst/>
              <a:rect l="l" t="t" r="r" b="b"/>
              <a:pathLst>
                <a:path w="8401431" h="70485">
                  <a:moveTo>
                    <a:pt x="0" y="2794"/>
                  </a:moveTo>
                  <a:lnTo>
                    <a:pt x="8401431" y="0"/>
                  </a:lnTo>
                  <a:lnTo>
                    <a:pt x="8401431" y="67691"/>
                  </a:lnTo>
                  <a:lnTo>
                    <a:pt x="0" y="70485"/>
                  </a:lnTo>
                  <a:close/>
                </a:path>
              </a:pathLst>
            </a:custGeom>
            <a:solidFill>
              <a:srgbClr val="333333"/>
            </a:solidFill>
          </p:spPr>
          <p:txBody>
            <a:bodyPr/>
            <a:lstStyle/>
            <a:p>
              <a:endParaRPr lang="en-US"/>
            </a:p>
          </p:txBody>
        </p:sp>
      </p:grpSp>
      <p:grpSp>
        <p:nvGrpSpPr>
          <p:cNvPr id="18" name="Group 18"/>
          <p:cNvGrpSpPr/>
          <p:nvPr/>
        </p:nvGrpSpPr>
        <p:grpSpPr>
          <a:xfrm>
            <a:off x="1116589" y="3807025"/>
            <a:ext cx="16102773" cy="785622"/>
            <a:chOff x="0" y="0"/>
            <a:chExt cx="21470364" cy="1047496"/>
          </a:xfrm>
        </p:grpSpPr>
        <p:sp>
          <p:nvSpPr>
            <p:cNvPr id="19" name="Freeform 19"/>
            <p:cNvSpPr/>
            <p:nvPr/>
          </p:nvSpPr>
          <p:spPr>
            <a:xfrm>
              <a:off x="0" y="0"/>
              <a:ext cx="21470365" cy="1047496"/>
            </a:xfrm>
            <a:custGeom>
              <a:avLst/>
              <a:gdLst/>
              <a:ahLst/>
              <a:cxnLst/>
              <a:rect l="l" t="t" r="r" b="b"/>
              <a:pathLst>
                <a:path w="21470365" h="1047496">
                  <a:moveTo>
                    <a:pt x="0" y="73152"/>
                  </a:moveTo>
                  <a:cubicBezTo>
                    <a:pt x="0" y="32766"/>
                    <a:pt x="32766" y="0"/>
                    <a:pt x="73152" y="0"/>
                  </a:cubicBezTo>
                  <a:lnTo>
                    <a:pt x="21397213" y="0"/>
                  </a:lnTo>
                  <a:cubicBezTo>
                    <a:pt x="21437600" y="0"/>
                    <a:pt x="21470365" y="32766"/>
                    <a:pt x="21470365" y="73152"/>
                  </a:cubicBezTo>
                  <a:lnTo>
                    <a:pt x="21470365" y="974344"/>
                  </a:lnTo>
                  <a:cubicBezTo>
                    <a:pt x="21470365" y="1014730"/>
                    <a:pt x="21437600" y="1047496"/>
                    <a:pt x="21397213" y="1047496"/>
                  </a:cubicBezTo>
                  <a:lnTo>
                    <a:pt x="73152" y="1047496"/>
                  </a:lnTo>
                  <a:cubicBezTo>
                    <a:pt x="32766" y="1047496"/>
                    <a:pt x="0" y="1014730"/>
                    <a:pt x="0" y="974344"/>
                  </a:cubicBezTo>
                  <a:close/>
                </a:path>
              </a:pathLst>
            </a:custGeom>
            <a:solidFill>
              <a:srgbClr val="00A0B0"/>
            </a:solidFill>
          </p:spPr>
          <p:txBody>
            <a:bodyPr/>
            <a:lstStyle/>
            <a:p>
              <a:endParaRPr lang="en-US"/>
            </a:p>
          </p:txBody>
        </p:sp>
      </p:grpSp>
      <p:sp>
        <p:nvSpPr>
          <p:cNvPr id="20" name="TextBox 20"/>
          <p:cNvSpPr txBox="1"/>
          <p:nvPr/>
        </p:nvSpPr>
        <p:spPr>
          <a:xfrm>
            <a:off x="1314856" y="4030759"/>
            <a:ext cx="14402886" cy="323850"/>
          </a:xfrm>
          <a:prstGeom prst="rect">
            <a:avLst/>
          </a:prstGeom>
        </p:spPr>
        <p:txBody>
          <a:bodyPr lIns="0" tIns="0" rIns="0" bIns="0" rtlCol="0" anchor="t">
            <a:spAutoFit/>
          </a:bodyPr>
          <a:lstStyle/>
          <a:p>
            <a:pPr algn="l">
              <a:lnSpc>
                <a:spcPts val="2592"/>
              </a:lnSpc>
            </a:pPr>
            <a:r>
              <a:rPr lang="en-US" sz="1800">
                <a:solidFill>
                  <a:srgbClr val="FFFFFF"/>
                </a:solidFill>
                <a:latin typeface="Roboto Slab Bold"/>
              </a:rPr>
              <a:t>Project – Configuration Project – x – x</a:t>
            </a:r>
          </a:p>
        </p:txBody>
      </p:sp>
      <p:grpSp>
        <p:nvGrpSpPr>
          <p:cNvPr id="21" name="Group 21"/>
          <p:cNvGrpSpPr/>
          <p:nvPr/>
        </p:nvGrpSpPr>
        <p:grpSpPr>
          <a:xfrm>
            <a:off x="15250589" y="3956636"/>
            <a:ext cx="14288" cy="391002"/>
            <a:chOff x="0" y="0"/>
            <a:chExt cx="19050" cy="521336"/>
          </a:xfrm>
        </p:grpSpPr>
        <p:sp>
          <p:nvSpPr>
            <p:cNvPr id="22" name="Freeform 22"/>
            <p:cNvSpPr/>
            <p:nvPr/>
          </p:nvSpPr>
          <p:spPr>
            <a:xfrm>
              <a:off x="0" y="0"/>
              <a:ext cx="19050" cy="521335"/>
            </a:xfrm>
            <a:custGeom>
              <a:avLst/>
              <a:gdLst/>
              <a:ahLst/>
              <a:cxnLst/>
              <a:rect l="l" t="t" r="r" b="b"/>
              <a:pathLst>
                <a:path w="19050" h="521335">
                  <a:moveTo>
                    <a:pt x="0" y="0"/>
                  </a:moveTo>
                  <a:lnTo>
                    <a:pt x="19050" y="0"/>
                  </a:lnTo>
                  <a:lnTo>
                    <a:pt x="19050" y="521335"/>
                  </a:lnTo>
                  <a:lnTo>
                    <a:pt x="0" y="521335"/>
                  </a:lnTo>
                  <a:close/>
                </a:path>
              </a:pathLst>
            </a:custGeom>
            <a:solidFill>
              <a:srgbClr val="FFFFFF">
                <a:alpha val="49412"/>
              </a:srgbClr>
            </a:solidFill>
          </p:spPr>
          <p:txBody>
            <a:bodyPr/>
            <a:lstStyle/>
            <a:p>
              <a:endParaRPr lang="en-US"/>
            </a:p>
          </p:txBody>
        </p:sp>
      </p:grpSp>
      <p:grpSp>
        <p:nvGrpSpPr>
          <p:cNvPr id="23" name="Group 23"/>
          <p:cNvGrpSpPr/>
          <p:nvPr/>
        </p:nvGrpSpPr>
        <p:grpSpPr>
          <a:xfrm>
            <a:off x="1078921" y="5007634"/>
            <a:ext cx="4244912" cy="3053826"/>
            <a:chOff x="0" y="0"/>
            <a:chExt cx="5659882" cy="4071768"/>
          </a:xfrm>
        </p:grpSpPr>
        <p:sp>
          <p:nvSpPr>
            <p:cNvPr id="24" name="Freeform 24"/>
            <p:cNvSpPr/>
            <p:nvPr/>
          </p:nvSpPr>
          <p:spPr>
            <a:xfrm>
              <a:off x="0" y="0"/>
              <a:ext cx="5659882" cy="4071768"/>
            </a:xfrm>
            <a:custGeom>
              <a:avLst/>
              <a:gdLst/>
              <a:ahLst/>
              <a:cxnLst/>
              <a:rect l="l" t="t" r="r" b="b"/>
              <a:pathLst>
                <a:path w="5659882" h="4071768">
                  <a:moveTo>
                    <a:pt x="0" y="284352"/>
                  </a:moveTo>
                  <a:cubicBezTo>
                    <a:pt x="0" y="127366"/>
                    <a:pt x="32766" y="0"/>
                    <a:pt x="73152" y="0"/>
                  </a:cubicBezTo>
                  <a:lnTo>
                    <a:pt x="5586730" y="0"/>
                  </a:lnTo>
                  <a:cubicBezTo>
                    <a:pt x="5627116" y="0"/>
                    <a:pt x="5659882" y="127366"/>
                    <a:pt x="5659882" y="284352"/>
                  </a:cubicBezTo>
                  <a:lnTo>
                    <a:pt x="5659882" y="3787416"/>
                  </a:lnTo>
                  <a:cubicBezTo>
                    <a:pt x="5659882" y="3944402"/>
                    <a:pt x="5627116" y="4071768"/>
                    <a:pt x="5586730" y="4071768"/>
                  </a:cubicBezTo>
                  <a:lnTo>
                    <a:pt x="73152" y="4071768"/>
                  </a:lnTo>
                  <a:cubicBezTo>
                    <a:pt x="32766" y="4071768"/>
                    <a:pt x="0" y="3944402"/>
                    <a:pt x="0" y="3787416"/>
                  </a:cubicBezTo>
                  <a:close/>
                </a:path>
              </a:pathLst>
            </a:custGeom>
            <a:solidFill>
              <a:srgbClr val="00A0B0"/>
            </a:solidFill>
          </p:spPr>
          <p:txBody>
            <a:bodyPr/>
            <a:lstStyle/>
            <a:p>
              <a:endParaRPr lang="en-US"/>
            </a:p>
          </p:txBody>
        </p:sp>
      </p:grpSp>
      <p:grpSp>
        <p:nvGrpSpPr>
          <p:cNvPr id="25" name="Group 25"/>
          <p:cNvGrpSpPr/>
          <p:nvPr/>
        </p:nvGrpSpPr>
        <p:grpSpPr>
          <a:xfrm>
            <a:off x="2430323" y="5487421"/>
            <a:ext cx="14288" cy="391002"/>
            <a:chOff x="0" y="0"/>
            <a:chExt cx="19050" cy="521336"/>
          </a:xfrm>
        </p:grpSpPr>
        <p:sp>
          <p:nvSpPr>
            <p:cNvPr id="26" name="Freeform 26"/>
            <p:cNvSpPr/>
            <p:nvPr/>
          </p:nvSpPr>
          <p:spPr>
            <a:xfrm>
              <a:off x="0" y="0"/>
              <a:ext cx="19050" cy="521335"/>
            </a:xfrm>
            <a:custGeom>
              <a:avLst/>
              <a:gdLst/>
              <a:ahLst/>
              <a:cxnLst/>
              <a:rect l="l" t="t" r="r" b="b"/>
              <a:pathLst>
                <a:path w="19050" h="521335">
                  <a:moveTo>
                    <a:pt x="0" y="0"/>
                  </a:moveTo>
                  <a:lnTo>
                    <a:pt x="19050" y="0"/>
                  </a:lnTo>
                  <a:lnTo>
                    <a:pt x="19050" y="521335"/>
                  </a:lnTo>
                  <a:lnTo>
                    <a:pt x="0" y="521335"/>
                  </a:lnTo>
                  <a:close/>
                </a:path>
              </a:pathLst>
            </a:custGeom>
            <a:solidFill>
              <a:srgbClr val="FFFFFF">
                <a:alpha val="49412"/>
              </a:srgbClr>
            </a:solidFill>
          </p:spPr>
          <p:txBody>
            <a:bodyPr/>
            <a:lstStyle/>
            <a:p>
              <a:endParaRPr lang="en-US"/>
            </a:p>
          </p:txBody>
        </p:sp>
      </p:grpSp>
      <p:sp>
        <p:nvSpPr>
          <p:cNvPr id="27" name="TextBox 27"/>
          <p:cNvSpPr txBox="1"/>
          <p:nvPr/>
        </p:nvSpPr>
        <p:spPr>
          <a:xfrm>
            <a:off x="3994721" y="6088234"/>
            <a:ext cx="1044533" cy="372244"/>
          </a:xfrm>
          <a:prstGeom prst="rect">
            <a:avLst/>
          </a:prstGeom>
        </p:spPr>
        <p:txBody>
          <a:bodyPr lIns="0" tIns="0" rIns="0" bIns="0" rtlCol="0" anchor="t">
            <a:spAutoFit/>
          </a:bodyPr>
          <a:lstStyle/>
          <a:p>
            <a:pPr algn="l">
              <a:lnSpc>
                <a:spcPts val="2376"/>
              </a:lnSpc>
            </a:pPr>
            <a:r>
              <a:rPr lang="en-US" sz="1650">
                <a:solidFill>
                  <a:srgbClr val="FFFFFF"/>
                </a:solidFill>
                <a:latin typeface="Roboto Slab Bold"/>
              </a:rPr>
              <a:t>US – HR </a:t>
            </a:r>
          </a:p>
        </p:txBody>
      </p:sp>
      <p:grpSp>
        <p:nvGrpSpPr>
          <p:cNvPr id="28" name="Group 28"/>
          <p:cNvGrpSpPr/>
          <p:nvPr/>
        </p:nvGrpSpPr>
        <p:grpSpPr>
          <a:xfrm>
            <a:off x="3618617" y="6415877"/>
            <a:ext cx="14288" cy="391002"/>
            <a:chOff x="0" y="0"/>
            <a:chExt cx="19050" cy="521336"/>
          </a:xfrm>
        </p:grpSpPr>
        <p:sp>
          <p:nvSpPr>
            <p:cNvPr id="29" name="Freeform 29"/>
            <p:cNvSpPr/>
            <p:nvPr/>
          </p:nvSpPr>
          <p:spPr>
            <a:xfrm>
              <a:off x="0" y="0"/>
              <a:ext cx="19050" cy="521335"/>
            </a:xfrm>
            <a:custGeom>
              <a:avLst/>
              <a:gdLst/>
              <a:ahLst/>
              <a:cxnLst/>
              <a:rect l="l" t="t" r="r" b="b"/>
              <a:pathLst>
                <a:path w="19050" h="521335">
                  <a:moveTo>
                    <a:pt x="0" y="0"/>
                  </a:moveTo>
                  <a:lnTo>
                    <a:pt x="19050" y="0"/>
                  </a:lnTo>
                  <a:lnTo>
                    <a:pt x="19050" y="521335"/>
                  </a:lnTo>
                  <a:lnTo>
                    <a:pt x="0" y="521335"/>
                  </a:lnTo>
                  <a:close/>
                </a:path>
              </a:pathLst>
            </a:custGeom>
            <a:solidFill>
              <a:srgbClr val="FFFFFF">
                <a:alpha val="49412"/>
              </a:srgbClr>
            </a:solidFill>
          </p:spPr>
          <p:txBody>
            <a:bodyPr/>
            <a:lstStyle/>
            <a:p>
              <a:endParaRPr lang="en-US"/>
            </a:p>
          </p:txBody>
        </p:sp>
      </p:grpSp>
      <p:grpSp>
        <p:nvGrpSpPr>
          <p:cNvPr id="30" name="Group 30"/>
          <p:cNvGrpSpPr/>
          <p:nvPr/>
        </p:nvGrpSpPr>
        <p:grpSpPr>
          <a:xfrm>
            <a:off x="4919927" y="6742003"/>
            <a:ext cx="14288" cy="391002"/>
            <a:chOff x="0" y="0"/>
            <a:chExt cx="19050" cy="521336"/>
          </a:xfrm>
        </p:grpSpPr>
        <p:sp>
          <p:nvSpPr>
            <p:cNvPr id="31" name="Freeform 31"/>
            <p:cNvSpPr/>
            <p:nvPr/>
          </p:nvSpPr>
          <p:spPr>
            <a:xfrm>
              <a:off x="0" y="0"/>
              <a:ext cx="19050" cy="521335"/>
            </a:xfrm>
            <a:custGeom>
              <a:avLst/>
              <a:gdLst/>
              <a:ahLst/>
              <a:cxnLst/>
              <a:rect l="l" t="t" r="r" b="b"/>
              <a:pathLst>
                <a:path w="19050" h="521335">
                  <a:moveTo>
                    <a:pt x="0" y="0"/>
                  </a:moveTo>
                  <a:lnTo>
                    <a:pt x="19050" y="0"/>
                  </a:lnTo>
                  <a:lnTo>
                    <a:pt x="19050" y="521335"/>
                  </a:lnTo>
                  <a:lnTo>
                    <a:pt x="0" y="521335"/>
                  </a:lnTo>
                  <a:close/>
                </a:path>
              </a:pathLst>
            </a:custGeom>
            <a:solidFill>
              <a:srgbClr val="FFFFFF">
                <a:alpha val="49412"/>
              </a:srgbClr>
            </a:solidFill>
          </p:spPr>
          <p:txBody>
            <a:bodyPr/>
            <a:lstStyle/>
            <a:p>
              <a:endParaRPr lang="en-US"/>
            </a:p>
          </p:txBody>
        </p:sp>
      </p:grpSp>
      <p:sp>
        <p:nvSpPr>
          <p:cNvPr id="32" name="TextBox 32"/>
          <p:cNvSpPr txBox="1"/>
          <p:nvPr/>
        </p:nvSpPr>
        <p:spPr>
          <a:xfrm>
            <a:off x="7375969" y="6954734"/>
            <a:ext cx="1371178" cy="262482"/>
          </a:xfrm>
          <a:prstGeom prst="rect">
            <a:avLst/>
          </a:prstGeom>
        </p:spPr>
        <p:txBody>
          <a:bodyPr lIns="0" tIns="0" rIns="0" bIns="0" rtlCol="0" anchor="t">
            <a:spAutoFit/>
          </a:bodyPr>
          <a:lstStyle/>
          <a:p>
            <a:pPr algn="l">
              <a:lnSpc>
                <a:spcPts val="2592"/>
              </a:lnSpc>
            </a:pPr>
            <a:r>
              <a:rPr lang="en-US" sz="1800">
                <a:solidFill>
                  <a:srgbClr val="FFFFFF"/>
                </a:solidFill>
                <a:latin typeface="Roboto Slab Bold"/>
              </a:rPr>
              <a:t>Other countries </a:t>
            </a:r>
          </a:p>
        </p:txBody>
      </p:sp>
      <p:grpSp>
        <p:nvGrpSpPr>
          <p:cNvPr id="33" name="Group 33"/>
          <p:cNvGrpSpPr/>
          <p:nvPr/>
        </p:nvGrpSpPr>
        <p:grpSpPr>
          <a:xfrm>
            <a:off x="6509483" y="7670458"/>
            <a:ext cx="14288" cy="391002"/>
            <a:chOff x="0" y="0"/>
            <a:chExt cx="19050" cy="521336"/>
          </a:xfrm>
        </p:grpSpPr>
        <p:sp>
          <p:nvSpPr>
            <p:cNvPr id="34" name="Freeform 34"/>
            <p:cNvSpPr/>
            <p:nvPr/>
          </p:nvSpPr>
          <p:spPr>
            <a:xfrm>
              <a:off x="0" y="0"/>
              <a:ext cx="19050" cy="521335"/>
            </a:xfrm>
            <a:custGeom>
              <a:avLst/>
              <a:gdLst/>
              <a:ahLst/>
              <a:cxnLst/>
              <a:rect l="l" t="t" r="r" b="b"/>
              <a:pathLst>
                <a:path w="19050" h="521335">
                  <a:moveTo>
                    <a:pt x="0" y="0"/>
                  </a:moveTo>
                  <a:lnTo>
                    <a:pt x="19050" y="0"/>
                  </a:lnTo>
                  <a:lnTo>
                    <a:pt x="19050" y="521335"/>
                  </a:lnTo>
                  <a:lnTo>
                    <a:pt x="0" y="521335"/>
                  </a:lnTo>
                  <a:close/>
                </a:path>
              </a:pathLst>
            </a:custGeom>
            <a:solidFill>
              <a:srgbClr val="FFFFFF">
                <a:alpha val="49412"/>
              </a:srgbClr>
            </a:solidFill>
          </p:spPr>
          <p:txBody>
            <a:bodyPr/>
            <a:lstStyle/>
            <a:p>
              <a:endParaRPr lang="en-US"/>
            </a:p>
          </p:txBody>
        </p:sp>
      </p:grpSp>
      <p:sp>
        <p:nvSpPr>
          <p:cNvPr id="35" name="TextBox 35"/>
          <p:cNvSpPr txBox="1"/>
          <p:nvPr/>
        </p:nvSpPr>
        <p:spPr>
          <a:xfrm>
            <a:off x="8839727" y="7073330"/>
            <a:ext cx="2093488" cy="186282"/>
          </a:xfrm>
          <a:prstGeom prst="rect">
            <a:avLst/>
          </a:prstGeom>
        </p:spPr>
        <p:txBody>
          <a:bodyPr lIns="0" tIns="0" rIns="0" bIns="0" rtlCol="0" anchor="t">
            <a:spAutoFit/>
          </a:bodyPr>
          <a:lstStyle/>
          <a:p>
            <a:pPr algn="l">
              <a:lnSpc>
                <a:spcPts val="2149"/>
              </a:lnSpc>
            </a:pPr>
            <a:r>
              <a:rPr lang="en-US" sz="1800">
                <a:solidFill>
                  <a:srgbClr val="FFFFFF"/>
                </a:solidFill>
                <a:latin typeface="Roboto Slab Bold"/>
              </a:rPr>
              <a:t>Nov. 8-Nov. 21</a:t>
            </a:r>
          </a:p>
          <a:p>
            <a:pPr algn="l">
              <a:lnSpc>
                <a:spcPts val="2507"/>
              </a:lnSpc>
            </a:pPr>
            <a:endParaRPr lang="en-US" sz="1800">
              <a:solidFill>
                <a:srgbClr val="FFFFFF"/>
              </a:solidFill>
              <a:latin typeface="Roboto Slab Bold"/>
            </a:endParaRPr>
          </a:p>
        </p:txBody>
      </p:sp>
      <p:grpSp>
        <p:nvGrpSpPr>
          <p:cNvPr id="36" name="Group 36"/>
          <p:cNvGrpSpPr/>
          <p:nvPr/>
        </p:nvGrpSpPr>
        <p:grpSpPr>
          <a:xfrm>
            <a:off x="5329961" y="6092485"/>
            <a:ext cx="3299651" cy="936402"/>
            <a:chOff x="0" y="0"/>
            <a:chExt cx="4399534" cy="1248536"/>
          </a:xfrm>
        </p:grpSpPr>
        <p:sp>
          <p:nvSpPr>
            <p:cNvPr id="37" name="Freeform 37"/>
            <p:cNvSpPr/>
            <p:nvPr/>
          </p:nvSpPr>
          <p:spPr>
            <a:xfrm>
              <a:off x="0" y="0"/>
              <a:ext cx="4399534" cy="1248537"/>
            </a:xfrm>
            <a:custGeom>
              <a:avLst/>
              <a:gdLst/>
              <a:ahLst/>
              <a:cxnLst/>
              <a:rect l="l" t="t" r="r" b="b"/>
              <a:pathLst>
                <a:path w="4399534" h="1248537">
                  <a:moveTo>
                    <a:pt x="0" y="87249"/>
                  </a:moveTo>
                  <a:cubicBezTo>
                    <a:pt x="0" y="38989"/>
                    <a:pt x="38989" y="0"/>
                    <a:pt x="87249" y="0"/>
                  </a:cubicBezTo>
                  <a:lnTo>
                    <a:pt x="4312285" y="0"/>
                  </a:lnTo>
                  <a:cubicBezTo>
                    <a:pt x="4360418" y="0"/>
                    <a:pt x="4399534" y="38989"/>
                    <a:pt x="4399534" y="87249"/>
                  </a:cubicBezTo>
                  <a:lnTo>
                    <a:pt x="4399534" y="1161288"/>
                  </a:lnTo>
                  <a:cubicBezTo>
                    <a:pt x="4399534" y="1209421"/>
                    <a:pt x="4360545" y="1248537"/>
                    <a:pt x="4312285" y="1248537"/>
                  </a:cubicBezTo>
                  <a:lnTo>
                    <a:pt x="87249" y="1248537"/>
                  </a:lnTo>
                  <a:cubicBezTo>
                    <a:pt x="38989" y="1248410"/>
                    <a:pt x="0" y="1209421"/>
                    <a:pt x="0" y="1161288"/>
                  </a:cubicBezTo>
                  <a:close/>
                </a:path>
              </a:pathLst>
            </a:custGeom>
            <a:solidFill>
              <a:srgbClr val="00A0B0"/>
            </a:solidFill>
          </p:spPr>
          <p:txBody>
            <a:bodyPr/>
            <a:lstStyle/>
            <a:p>
              <a:endParaRPr lang="en-US"/>
            </a:p>
          </p:txBody>
        </p:sp>
      </p:grpSp>
      <p:sp>
        <p:nvSpPr>
          <p:cNvPr id="38" name="TextBox 38"/>
          <p:cNvSpPr txBox="1"/>
          <p:nvPr/>
        </p:nvSpPr>
        <p:spPr>
          <a:xfrm>
            <a:off x="5372065" y="6273743"/>
            <a:ext cx="1895009" cy="514350"/>
          </a:xfrm>
          <a:prstGeom prst="rect">
            <a:avLst/>
          </a:prstGeom>
        </p:spPr>
        <p:txBody>
          <a:bodyPr lIns="0" tIns="0" rIns="0" bIns="0" rtlCol="0" anchor="t">
            <a:spAutoFit/>
          </a:bodyPr>
          <a:lstStyle/>
          <a:p>
            <a:pPr algn="l">
              <a:lnSpc>
                <a:spcPts val="2376"/>
              </a:lnSpc>
            </a:pPr>
            <a:r>
              <a:rPr lang="en-US" sz="1650">
                <a:solidFill>
                  <a:srgbClr val="FFFFFF"/>
                </a:solidFill>
                <a:latin typeface="Roboto Slab Bold"/>
              </a:rPr>
              <a:t>Testing, training and install </a:t>
            </a:r>
          </a:p>
        </p:txBody>
      </p:sp>
      <p:grpSp>
        <p:nvGrpSpPr>
          <p:cNvPr id="39" name="Group 39"/>
          <p:cNvGrpSpPr/>
          <p:nvPr/>
        </p:nvGrpSpPr>
        <p:grpSpPr>
          <a:xfrm>
            <a:off x="8220427" y="8598913"/>
            <a:ext cx="14288" cy="391002"/>
            <a:chOff x="0" y="0"/>
            <a:chExt cx="19050" cy="521336"/>
          </a:xfrm>
        </p:grpSpPr>
        <p:sp>
          <p:nvSpPr>
            <p:cNvPr id="40" name="Freeform 40"/>
            <p:cNvSpPr/>
            <p:nvPr/>
          </p:nvSpPr>
          <p:spPr>
            <a:xfrm>
              <a:off x="0" y="0"/>
              <a:ext cx="19050" cy="521335"/>
            </a:xfrm>
            <a:custGeom>
              <a:avLst/>
              <a:gdLst/>
              <a:ahLst/>
              <a:cxnLst/>
              <a:rect l="l" t="t" r="r" b="b"/>
              <a:pathLst>
                <a:path w="19050" h="521335">
                  <a:moveTo>
                    <a:pt x="0" y="0"/>
                  </a:moveTo>
                  <a:lnTo>
                    <a:pt x="19050" y="0"/>
                  </a:lnTo>
                  <a:lnTo>
                    <a:pt x="19050" y="521335"/>
                  </a:lnTo>
                  <a:lnTo>
                    <a:pt x="0" y="521335"/>
                  </a:lnTo>
                  <a:close/>
                </a:path>
              </a:pathLst>
            </a:custGeom>
            <a:solidFill>
              <a:srgbClr val="FFFFFF">
                <a:alpha val="49412"/>
              </a:srgbClr>
            </a:solidFill>
          </p:spPr>
          <p:txBody>
            <a:bodyPr/>
            <a:lstStyle/>
            <a:p>
              <a:endParaRPr lang="en-US"/>
            </a:p>
          </p:txBody>
        </p:sp>
      </p:grpSp>
      <p:sp>
        <p:nvSpPr>
          <p:cNvPr id="41" name="TextBox 41"/>
          <p:cNvSpPr txBox="1"/>
          <p:nvPr/>
        </p:nvSpPr>
        <p:spPr>
          <a:xfrm>
            <a:off x="1028700" y="9644879"/>
            <a:ext cx="2284160" cy="404068"/>
          </a:xfrm>
          <a:prstGeom prst="rect">
            <a:avLst/>
          </a:prstGeom>
        </p:spPr>
        <p:txBody>
          <a:bodyPr lIns="0" tIns="0" rIns="0" bIns="0" rtlCol="0" anchor="t">
            <a:spAutoFit/>
          </a:bodyPr>
          <a:lstStyle/>
          <a:p>
            <a:pPr algn="l">
              <a:lnSpc>
                <a:spcPts val="2592"/>
              </a:lnSpc>
            </a:pPr>
            <a:r>
              <a:rPr lang="en-US" sz="1800">
                <a:solidFill>
                  <a:srgbClr val="000000"/>
                </a:solidFill>
                <a:latin typeface="Roboto Bold"/>
              </a:rPr>
              <a:t>Oct 2, 2023</a:t>
            </a:r>
          </a:p>
        </p:txBody>
      </p:sp>
      <p:sp>
        <p:nvSpPr>
          <p:cNvPr id="42" name="TextBox 42"/>
          <p:cNvSpPr txBox="1"/>
          <p:nvPr/>
        </p:nvSpPr>
        <p:spPr>
          <a:xfrm>
            <a:off x="4930353" y="9679437"/>
            <a:ext cx="1273729" cy="404068"/>
          </a:xfrm>
          <a:prstGeom prst="rect">
            <a:avLst/>
          </a:prstGeom>
        </p:spPr>
        <p:txBody>
          <a:bodyPr lIns="0" tIns="0" rIns="0" bIns="0" rtlCol="0" anchor="t">
            <a:spAutoFit/>
          </a:bodyPr>
          <a:lstStyle/>
          <a:p>
            <a:pPr algn="l">
              <a:lnSpc>
                <a:spcPts val="2592"/>
              </a:lnSpc>
            </a:pPr>
            <a:r>
              <a:rPr lang="en-US" sz="1800">
                <a:solidFill>
                  <a:srgbClr val="000000"/>
                </a:solidFill>
                <a:latin typeface="Roboto Bold"/>
              </a:rPr>
              <a:t>Oct. 23</a:t>
            </a:r>
          </a:p>
        </p:txBody>
      </p:sp>
      <p:sp>
        <p:nvSpPr>
          <p:cNvPr id="43" name="TextBox 43"/>
          <p:cNvSpPr txBox="1"/>
          <p:nvPr/>
        </p:nvSpPr>
        <p:spPr>
          <a:xfrm>
            <a:off x="11790715" y="9679437"/>
            <a:ext cx="1037448" cy="404068"/>
          </a:xfrm>
          <a:prstGeom prst="rect">
            <a:avLst/>
          </a:prstGeom>
        </p:spPr>
        <p:txBody>
          <a:bodyPr lIns="0" tIns="0" rIns="0" bIns="0" rtlCol="0" anchor="t">
            <a:spAutoFit/>
          </a:bodyPr>
          <a:lstStyle/>
          <a:p>
            <a:pPr algn="l">
              <a:lnSpc>
                <a:spcPts val="2592"/>
              </a:lnSpc>
            </a:pPr>
            <a:r>
              <a:rPr lang="en-US" sz="1800">
                <a:solidFill>
                  <a:srgbClr val="000000"/>
                </a:solidFill>
                <a:latin typeface="Roboto Bold"/>
              </a:rPr>
              <a:t>Nov. 30</a:t>
            </a:r>
          </a:p>
        </p:txBody>
      </p:sp>
      <p:sp>
        <p:nvSpPr>
          <p:cNvPr id="44" name="TextBox 44"/>
          <p:cNvSpPr txBox="1"/>
          <p:nvPr/>
        </p:nvSpPr>
        <p:spPr>
          <a:xfrm>
            <a:off x="15251376" y="9837342"/>
            <a:ext cx="1491714" cy="316545"/>
          </a:xfrm>
          <a:prstGeom prst="rect">
            <a:avLst/>
          </a:prstGeom>
        </p:spPr>
        <p:txBody>
          <a:bodyPr lIns="0" tIns="0" rIns="0" bIns="0" rtlCol="0" anchor="t">
            <a:spAutoFit/>
          </a:bodyPr>
          <a:lstStyle/>
          <a:p>
            <a:pPr algn="l">
              <a:lnSpc>
                <a:spcPts val="2592"/>
              </a:lnSpc>
            </a:pPr>
            <a:r>
              <a:rPr lang="en-US" sz="1800">
                <a:solidFill>
                  <a:srgbClr val="000000"/>
                </a:solidFill>
                <a:latin typeface="Roboto Bold"/>
              </a:rPr>
              <a:t>202x</a:t>
            </a:r>
          </a:p>
        </p:txBody>
      </p:sp>
      <p:sp>
        <p:nvSpPr>
          <p:cNvPr id="45" name="TextBox 45"/>
          <p:cNvSpPr txBox="1"/>
          <p:nvPr/>
        </p:nvSpPr>
        <p:spPr>
          <a:xfrm>
            <a:off x="11855467" y="2943737"/>
            <a:ext cx="1191906" cy="146557"/>
          </a:xfrm>
          <a:prstGeom prst="rect">
            <a:avLst/>
          </a:prstGeom>
        </p:spPr>
        <p:txBody>
          <a:bodyPr lIns="0" tIns="0" rIns="0" bIns="0" rtlCol="0" anchor="t">
            <a:spAutoFit/>
          </a:bodyPr>
          <a:lstStyle/>
          <a:p>
            <a:pPr algn="l">
              <a:lnSpc>
                <a:spcPts val="1880"/>
              </a:lnSpc>
            </a:pPr>
            <a:r>
              <a:rPr lang="en-US" sz="1650">
                <a:solidFill>
                  <a:srgbClr val="333333"/>
                </a:solidFill>
                <a:latin typeface="Roboto Slab Bold"/>
              </a:rPr>
              <a:t>Project Complete</a:t>
            </a:r>
          </a:p>
        </p:txBody>
      </p:sp>
      <p:sp>
        <p:nvSpPr>
          <p:cNvPr id="46" name="TextBox 46"/>
          <p:cNvSpPr txBox="1"/>
          <p:nvPr/>
        </p:nvSpPr>
        <p:spPr>
          <a:xfrm>
            <a:off x="8214981" y="9696450"/>
            <a:ext cx="1240877" cy="692973"/>
          </a:xfrm>
          <a:prstGeom prst="rect">
            <a:avLst/>
          </a:prstGeom>
        </p:spPr>
        <p:txBody>
          <a:bodyPr lIns="0" tIns="0" rIns="0" bIns="0" rtlCol="0" anchor="t">
            <a:spAutoFit/>
          </a:bodyPr>
          <a:lstStyle/>
          <a:p>
            <a:pPr algn="l">
              <a:lnSpc>
                <a:spcPts val="2592"/>
              </a:lnSpc>
            </a:pPr>
            <a:r>
              <a:rPr lang="en-US" sz="1800">
                <a:solidFill>
                  <a:srgbClr val="000000"/>
                </a:solidFill>
                <a:latin typeface="Roboto Bold"/>
              </a:rPr>
              <a:t>Nov. 1</a:t>
            </a:r>
          </a:p>
          <a:p>
            <a:pPr algn="l">
              <a:lnSpc>
                <a:spcPts val="3024"/>
              </a:lnSpc>
            </a:pPr>
            <a:endParaRPr lang="en-US" sz="1800">
              <a:solidFill>
                <a:srgbClr val="000000"/>
              </a:solidFill>
              <a:latin typeface="Roboto Bold"/>
            </a:endParaRPr>
          </a:p>
        </p:txBody>
      </p:sp>
      <p:grpSp>
        <p:nvGrpSpPr>
          <p:cNvPr id="47" name="Group 47"/>
          <p:cNvGrpSpPr/>
          <p:nvPr/>
        </p:nvGrpSpPr>
        <p:grpSpPr>
          <a:xfrm>
            <a:off x="8640599" y="7411549"/>
            <a:ext cx="3668840" cy="864204"/>
            <a:chOff x="0" y="0"/>
            <a:chExt cx="4891786" cy="1152272"/>
          </a:xfrm>
        </p:grpSpPr>
        <p:sp>
          <p:nvSpPr>
            <p:cNvPr id="48" name="Freeform 48"/>
            <p:cNvSpPr/>
            <p:nvPr/>
          </p:nvSpPr>
          <p:spPr>
            <a:xfrm>
              <a:off x="0" y="0"/>
              <a:ext cx="4891786" cy="1152271"/>
            </a:xfrm>
            <a:custGeom>
              <a:avLst/>
              <a:gdLst/>
              <a:ahLst/>
              <a:cxnLst/>
              <a:rect l="l" t="t" r="r" b="b"/>
              <a:pathLst>
                <a:path w="4891786" h="1152271">
                  <a:moveTo>
                    <a:pt x="0" y="80518"/>
                  </a:moveTo>
                  <a:cubicBezTo>
                    <a:pt x="0" y="36068"/>
                    <a:pt x="36068" y="0"/>
                    <a:pt x="80518" y="0"/>
                  </a:cubicBezTo>
                  <a:lnTo>
                    <a:pt x="4811268" y="0"/>
                  </a:lnTo>
                  <a:cubicBezTo>
                    <a:pt x="4855718" y="0"/>
                    <a:pt x="4891786" y="36068"/>
                    <a:pt x="4891786" y="80518"/>
                  </a:cubicBezTo>
                  <a:lnTo>
                    <a:pt x="4891786" y="1071753"/>
                  </a:lnTo>
                  <a:cubicBezTo>
                    <a:pt x="4891786" y="1116203"/>
                    <a:pt x="4855718" y="1152271"/>
                    <a:pt x="4811268" y="1152271"/>
                  </a:cubicBezTo>
                  <a:lnTo>
                    <a:pt x="80518" y="1152271"/>
                  </a:lnTo>
                  <a:cubicBezTo>
                    <a:pt x="36068" y="1152271"/>
                    <a:pt x="0" y="1116203"/>
                    <a:pt x="0" y="1071753"/>
                  </a:cubicBezTo>
                  <a:close/>
                </a:path>
              </a:pathLst>
            </a:custGeom>
            <a:solidFill>
              <a:srgbClr val="00A0B0"/>
            </a:solidFill>
          </p:spPr>
          <p:txBody>
            <a:bodyPr/>
            <a:lstStyle/>
            <a:p>
              <a:endParaRPr lang="en-US"/>
            </a:p>
          </p:txBody>
        </p:sp>
      </p:grpSp>
      <p:sp>
        <p:nvSpPr>
          <p:cNvPr id="49" name="TextBox 49"/>
          <p:cNvSpPr txBox="1"/>
          <p:nvPr/>
        </p:nvSpPr>
        <p:spPr>
          <a:xfrm>
            <a:off x="8745329" y="7614247"/>
            <a:ext cx="2441087" cy="514350"/>
          </a:xfrm>
          <a:prstGeom prst="rect">
            <a:avLst/>
          </a:prstGeom>
        </p:spPr>
        <p:txBody>
          <a:bodyPr lIns="0" tIns="0" rIns="0" bIns="0" rtlCol="0" anchor="t">
            <a:spAutoFit/>
          </a:bodyPr>
          <a:lstStyle/>
          <a:p>
            <a:pPr algn="l">
              <a:lnSpc>
                <a:spcPts val="2376"/>
              </a:lnSpc>
            </a:pPr>
            <a:r>
              <a:rPr lang="en-US" sz="1650">
                <a:solidFill>
                  <a:srgbClr val="FFFFFF"/>
                </a:solidFill>
                <a:latin typeface="Roboto Slab Bold"/>
              </a:rPr>
              <a:t>Launch and ongoing training/adoption</a:t>
            </a:r>
          </a:p>
        </p:txBody>
      </p:sp>
      <p:grpSp>
        <p:nvGrpSpPr>
          <p:cNvPr id="50" name="Group 50"/>
          <p:cNvGrpSpPr/>
          <p:nvPr/>
        </p:nvGrpSpPr>
        <p:grpSpPr>
          <a:xfrm rot="5400000">
            <a:off x="9100244" y="6518375"/>
            <a:ext cx="6350604" cy="66769"/>
            <a:chOff x="0" y="0"/>
            <a:chExt cx="8467472" cy="89026"/>
          </a:xfrm>
        </p:grpSpPr>
        <p:sp>
          <p:nvSpPr>
            <p:cNvPr id="51" name="Freeform 51"/>
            <p:cNvSpPr/>
            <p:nvPr/>
          </p:nvSpPr>
          <p:spPr>
            <a:xfrm>
              <a:off x="0" y="0"/>
              <a:ext cx="8467471" cy="89027"/>
            </a:xfrm>
            <a:custGeom>
              <a:avLst/>
              <a:gdLst/>
              <a:ahLst/>
              <a:cxnLst/>
              <a:rect l="l" t="t" r="r" b="b"/>
              <a:pathLst>
                <a:path w="8467471" h="89027">
                  <a:moveTo>
                    <a:pt x="0" y="21209"/>
                  </a:moveTo>
                  <a:lnTo>
                    <a:pt x="8467344" y="0"/>
                  </a:lnTo>
                  <a:lnTo>
                    <a:pt x="8467471" y="67691"/>
                  </a:lnTo>
                  <a:lnTo>
                    <a:pt x="127" y="89027"/>
                  </a:lnTo>
                  <a:close/>
                </a:path>
              </a:pathLst>
            </a:custGeom>
            <a:solidFill>
              <a:srgbClr val="333333"/>
            </a:solidFill>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Change Management - Example</a:t>
            </a:r>
          </a:p>
        </p:txBody>
      </p:sp>
      <p:sp>
        <p:nvSpPr>
          <p:cNvPr id="3" name="TextBox 3"/>
          <p:cNvSpPr txBox="1"/>
          <p:nvPr/>
        </p:nvSpPr>
        <p:spPr>
          <a:xfrm>
            <a:off x="1028700" y="1727446"/>
            <a:ext cx="8427158" cy="8559554"/>
          </a:xfrm>
          <a:prstGeom prst="rect">
            <a:avLst/>
          </a:prstGeom>
        </p:spPr>
        <p:txBody>
          <a:bodyPr lIns="0" tIns="0" rIns="0" bIns="0" rtlCol="0" anchor="t">
            <a:spAutoFit/>
          </a:bodyPr>
          <a:lstStyle/>
          <a:p>
            <a:pPr>
              <a:lnSpc>
                <a:spcPts val="5196"/>
              </a:lnSpc>
            </a:pPr>
            <a:r>
              <a:rPr lang="en-US" sz="4010">
                <a:solidFill>
                  <a:srgbClr val="000000"/>
                </a:solidFill>
                <a:latin typeface="Roboto Slab Medium"/>
              </a:rPr>
              <a:t>Adoption Plan</a:t>
            </a:r>
          </a:p>
          <a:p>
            <a:pPr algn="l">
              <a:lnSpc>
                <a:spcPts val="5196"/>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Bold"/>
              </a:rPr>
              <a:t>Communication Strategy</a:t>
            </a:r>
          </a:p>
          <a:p>
            <a:pPr marL="1053591" lvl="2" indent="-351197" algn="l">
              <a:lnSpc>
                <a:spcPts val="2879"/>
              </a:lnSpc>
              <a:buFont typeface="Arial"/>
              <a:buChar char="⚬"/>
            </a:pPr>
            <a:r>
              <a:rPr lang="en-US" sz="2439">
                <a:solidFill>
                  <a:srgbClr val="000000"/>
                </a:solidFill>
                <a:latin typeface="Roboto"/>
              </a:rPr>
              <a:t>Develop a clear and concise communication plan to inform all stakeholders about the ESS Portal.</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Use multiple channels, including email, town hall meetings, and intranet announcements.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Highlight the benefits and positive impact on daily operations.</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Bold"/>
              </a:rPr>
              <a:t>Stakeholder Engagement</a:t>
            </a:r>
          </a:p>
          <a:p>
            <a:pPr marL="1053591" lvl="2" indent="-351197" algn="l">
              <a:lnSpc>
                <a:spcPts val="2879"/>
              </a:lnSpc>
              <a:buFont typeface="Arial"/>
              <a:buChar char="⚬"/>
            </a:pPr>
            <a:r>
              <a:rPr lang="en-US" sz="2439">
                <a:solidFill>
                  <a:srgbClr val="000000"/>
                </a:solidFill>
                <a:latin typeface="Roboto"/>
              </a:rPr>
              <a:t>Identify key stakeholders, including HRBPs, employees, and managers.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Conduct awareness sessions to showcase the features and advantages of the ESS Portal.</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Address any concerns and gather feedback to enhance the adoption process</a:t>
            </a:r>
          </a:p>
          <a:p>
            <a:pPr algn="l">
              <a:lnSpc>
                <a:spcPts val="2879"/>
              </a:lnSpc>
            </a:pPr>
            <a:endParaRPr lang="en-US" sz="2439">
              <a:solidFill>
                <a:srgbClr val="000000"/>
              </a:solidFill>
              <a:latin typeface="Roboto"/>
            </a:endParaRPr>
          </a:p>
        </p:txBody>
      </p:sp>
      <p:sp>
        <p:nvSpPr>
          <p:cNvPr id="4" name="TextBox 4"/>
          <p:cNvSpPr txBox="1"/>
          <p:nvPr/>
        </p:nvSpPr>
        <p:spPr>
          <a:xfrm>
            <a:off x="9455858" y="1928148"/>
            <a:ext cx="7503654" cy="6144954"/>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526795" lvl="1" indent="-263398" algn="l">
              <a:lnSpc>
                <a:spcPts val="2879"/>
              </a:lnSpc>
              <a:buFont typeface="Arial"/>
              <a:buChar char="•"/>
            </a:pPr>
            <a:r>
              <a:rPr lang="en-US" sz="2439">
                <a:solidFill>
                  <a:srgbClr val="000000"/>
                </a:solidFill>
                <a:latin typeface="Roboto Bold"/>
              </a:rPr>
              <a:t>Training Programs</a:t>
            </a:r>
          </a:p>
          <a:p>
            <a:pPr marL="1053591" lvl="2" indent="-351197" algn="l">
              <a:lnSpc>
                <a:spcPts val="2879"/>
              </a:lnSpc>
              <a:buFont typeface="Arial"/>
              <a:buChar char="⚬"/>
            </a:pPr>
            <a:r>
              <a:rPr lang="en-US" sz="2439">
                <a:solidFill>
                  <a:srgbClr val="000000"/>
                </a:solidFill>
                <a:latin typeface="Roboto"/>
              </a:rPr>
              <a:t>Customize training programs for different user groups, tailoring content to their specific needs.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Offer a variety of training formats, including in-person sessions, webinars, and self-paced modules.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Provide ongoing support through FAQs, user guides, and helpdesk services.</a:t>
            </a: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Change Management - Example</a:t>
            </a:r>
          </a:p>
        </p:txBody>
      </p:sp>
      <p:sp>
        <p:nvSpPr>
          <p:cNvPr id="3" name="TextBox 3"/>
          <p:cNvSpPr txBox="1"/>
          <p:nvPr/>
        </p:nvSpPr>
        <p:spPr>
          <a:xfrm>
            <a:off x="1028700" y="1727446"/>
            <a:ext cx="8427158" cy="8559554"/>
          </a:xfrm>
          <a:prstGeom prst="rect">
            <a:avLst/>
          </a:prstGeom>
        </p:spPr>
        <p:txBody>
          <a:bodyPr lIns="0" tIns="0" rIns="0" bIns="0" rtlCol="0" anchor="t">
            <a:spAutoFit/>
          </a:bodyPr>
          <a:lstStyle/>
          <a:p>
            <a:pPr>
              <a:lnSpc>
                <a:spcPts val="5196"/>
              </a:lnSpc>
            </a:pPr>
            <a:r>
              <a:rPr lang="en-US" sz="4010">
                <a:solidFill>
                  <a:srgbClr val="000000"/>
                </a:solidFill>
                <a:latin typeface="Roboto Slab Medium"/>
              </a:rPr>
              <a:t>Adoption Plan - Continued</a:t>
            </a:r>
          </a:p>
          <a:p>
            <a:pPr algn="l">
              <a:lnSpc>
                <a:spcPts val="5196"/>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Bold"/>
              </a:rPr>
              <a:t>Pilot Program</a:t>
            </a:r>
          </a:p>
          <a:p>
            <a:pPr marL="1053591" lvl="2" indent="-351197" algn="l">
              <a:lnSpc>
                <a:spcPts val="2879"/>
              </a:lnSpc>
              <a:buFont typeface="Arial"/>
              <a:buChar char="⚬"/>
            </a:pPr>
            <a:r>
              <a:rPr lang="en-US" sz="2439">
                <a:solidFill>
                  <a:srgbClr val="000000"/>
                </a:solidFill>
                <a:latin typeface="Roboto"/>
              </a:rPr>
              <a:t>Initiate a pilot program with a select group of users to test the functionality and gather feedback.</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Identify and address any issues or concerns raised during the pilot phase.</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Use insights from the pilot to optimize the system for full-scale implementation.</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Bold"/>
              </a:rPr>
              <a:t>Rollout Phases</a:t>
            </a:r>
          </a:p>
          <a:p>
            <a:pPr marL="1053591" lvl="2" indent="-351197" algn="l">
              <a:lnSpc>
                <a:spcPts val="2879"/>
              </a:lnSpc>
              <a:buFont typeface="Arial"/>
              <a:buChar char="⚬"/>
            </a:pPr>
            <a:r>
              <a:rPr lang="en-US" sz="2439">
                <a:solidFill>
                  <a:srgbClr val="000000"/>
                </a:solidFill>
                <a:latin typeface="Roboto"/>
              </a:rPr>
              <a:t>Implement the ESS Portal in planned phases to manage the transition effectively.</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Start with a controlled rollout in specific departments or teams.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Gradually expand the implementation to the entire organization based on feedback and performance.</a:t>
            </a:r>
          </a:p>
          <a:p>
            <a:pPr algn="l">
              <a:lnSpc>
                <a:spcPts val="2879"/>
              </a:lnSpc>
            </a:pPr>
            <a:endParaRPr lang="en-US" sz="2439">
              <a:solidFill>
                <a:srgbClr val="000000"/>
              </a:solidFill>
              <a:latin typeface="Roboto"/>
            </a:endParaRPr>
          </a:p>
        </p:txBody>
      </p:sp>
      <p:sp>
        <p:nvSpPr>
          <p:cNvPr id="4" name="TextBox 4"/>
          <p:cNvSpPr txBox="1"/>
          <p:nvPr/>
        </p:nvSpPr>
        <p:spPr>
          <a:xfrm>
            <a:off x="9455858" y="1963509"/>
            <a:ext cx="7503654" cy="4697353"/>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526795" lvl="1" indent="-263398" algn="l">
              <a:lnSpc>
                <a:spcPts val="2879"/>
              </a:lnSpc>
              <a:buFont typeface="Arial"/>
              <a:buChar char="•"/>
            </a:pPr>
            <a:r>
              <a:rPr lang="en-US" sz="2439">
                <a:solidFill>
                  <a:srgbClr val="000000"/>
                </a:solidFill>
                <a:latin typeface="Roboto Bold"/>
              </a:rPr>
              <a:t>Feedback Mechanism</a:t>
            </a:r>
          </a:p>
          <a:p>
            <a:pPr marL="1053591" lvl="2" indent="-351197" algn="l">
              <a:lnSpc>
                <a:spcPts val="2879"/>
              </a:lnSpc>
              <a:buFont typeface="Arial"/>
              <a:buChar char="⚬"/>
            </a:pPr>
            <a:r>
              <a:rPr lang="en-US" sz="2439">
                <a:solidFill>
                  <a:srgbClr val="000000"/>
                </a:solidFill>
                <a:latin typeface="Roboto"/>
              </a:rPr>
              <a:t>Establish a robust feedback mechanism to capture user experiences and identify areas for improvement.</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Regularly solicit feedback through surveys, focus groups, and user forums.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Use feedback to make continuous enhancements to the ESS Portal.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Change Management - Example</a:t>
            </a:r>
          </a:p>
        </p:txBody>
      </p:sp>
      <p:sp>
        <p:nvSpPr>
          <p:cNvPr id="3" name="TextBox 3"/>
          <p:cNvSpPr txBox="1"/>
          <p:nvPr/>
        </p:nvSpPr>
        <p:spPr>
          <a:xfrm>
            <a:off x="1028700" y="1727446"/>
            <a:ext cx="8427158" cy="4578650"/>
          </a:xfrm>
          <a:prstGeom prst="rect">
            <a:avLst/>
          </a:prstGeom>
        </p:spPr>
        <p:txBody>
          <a:bodyPr lIns="0" tIns="0" rIns="0" bIns="0" rtlCol="0" anchor="t">
            <a:spAutoFit/>
          </a:bodyPr>
          <a:lstStyle/>
          <a:p>
            <a:pPr>
              <a:lnSpc>
                <a:spcPts val="5196"/>
              </a:lnSpc>
            </a:pPr>
            <a:r>
              <a:rPr lang="en-US" sz="4010">
                <a:solidFill>
                  <a:srgbClr val="000000"/>
                </a:solidFill>
                <a:latin typeface="Roboto Slab Medium"/>
              </a:rPr>
              <a:t>Adoption Plan - Continued</a:t>
            </a:r>
          </a:p>
          <a:p>
            <a:pPr algn="l">
              <a:lnSpc>
                <a:spcPts val="5196"/>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Bold"/>
              </a:rPr>
              <a:t>Recognition &amp; Rewards</a:t>
            </a:r>
          </a:p>
          <a:p>
            <a:pPr marL="1053591" lvl="2" indent="-351197" algn="l">
              <a:lnSpc>
                <a:spcPts val="2879"/>
              </a:lnSpc>
              <a:buFont typeface="Arial"/>
              <a:buChar char="⚬"/>
            </a:pPr>
            <a:r>
              <a:rPr lang="en-US" sz="2439">
                <a:solidFill>
                  <a:srgbClr val="000000"/>
                </a:solidFill>
                <a:latin typeface="Roboto"/>
              </a:rPr>
              <a:t>Recognize and reward early adopters and contributors to the success of the ESS Portal.</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Highlight positive stories and testimonials to encourage broader adoption.</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Foster a culture of appreciation for those embracing the new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Business Case Components </a:t>
            </a:r>
          </a:p>
        </p:txBody>
      </p:sp>
      <p:sp>
        <p:nvSpPr>
          <p:cNvPr id="3" name="TextBox 3"/>
          <p:cNvSpPr txBox="1"/>
          <p:nvPr/>
        </p:nvSpPr>
        <p:spPr>
          <a:xfrm>
            <a:off x="1028700" y="2748874"/>
            <a:ext cx="15590550" cy="3535117"/>
          </a:xfrm>
          <a:prstGeom prst="rect">
            <a:avLst/>
          </a:prstGeom>
        </p:spPr>
        <p:txBody>
          <a:bodyPr lIns="0" tIns="0" rIns="0" bIns="0" rtlCol="0" anchor="t">
            <a:spAutoFit/>
          </a:bodyPr>
          <a:lstStyle/>
          <a:p>
            <a:pPr marL="1059590" lvl="2" indent="-353197" algn="l">
              <a:lnSpc>
                <a:spcPts val="5054"/>
              </a:lnSpc>
              <a:buFont typeface="Arial"/>
              <a:buChar char="⚬"/>
            </a:pPr>
            <a:r>
              <a:rPr lang="en-US" sz="3900">
                <a:solidFill>
                  <a:srgbClr val="000000"/>
                </a:solidFill>
                <a:latin typeface="Roboto"/>
              </a:rPr>
              <a:t>The problem we are trying to solve</a:t>
            </a:r>
          </a:p>
          <a:p>
            <a:pPr marL="1059590" lvl="2" indent="-353197" algn="l">
              <a:lnSpc>
                <a:spcPts val="5054"/>
              </a:lnSpc>
              <a:buFont typeface="Arial"/>
              <a:buChar char="⚬"/>
            </a:pPr>
            <a:r>
              <a:rPr lang="en-US" sz="3900">
                <a:solidFill>
                  <a:srgbClr val="000000"/>
                </a:solidFill>
                <a:latin typeface="Roboto"/>
              </a:rPr>
              <a:t>What the problem is costing our business</a:t>
            </a:r>
          </a:p>
          <a:p>
            <a:pPr marL="1059590" lvl="2" indent="-353197" algn="l">
              <a:lnSpc>
                <a:spcPts val="5054"/>
              </a:lnSpc>
              <a:buFont typeface="Arial"/>
              <a:buChar char="⚬"/>
            </a:pPr>
            <a:r>
              <a:rPr lang="en-US" sz="3900">
                <a:solidFill>
                  <a:srgbClr val="000000"/>
                </a:solidFill>
                <a:latin typeface="Roboto"/>
              </a:rPr>
              <a:t>The solution to the problem</a:t>
            </a:r>
          </a:p>
          <a:p>
            <a:pPr marL="1059590" lvl="2" indent="-353197" algn="l">
              <a:lnSpc>
                <a:spcPts val="5054"/>
              </a:lnSpc>
              <a:buFont typeface="Arial"/>
              <a:buChar char="⚬"/>
            </a:pPr>
            <a:r>
              <a:rPr lang="en-US" sz="3900">
                <a:solidFill>
                  <a:srgbClr val="000000"/>
                </a:solidFill>
                <a:latin typeface="Roboto"/>
              </a:rPr>
              <a:t>Our plan for change management</a:t>
            </a:r>
          </a:p>
          <a:p>
            <a:pPr marL="1059590" lvl="2" indent="-353197" algn="l">
              <a:lnSpc>
                <a:spcPts val="5054"/>
              </a:lnSpc>
              <a:buFont typeface="Arial"/>
              <a:buChar char="⚬"/>
            </a:pPr>
            <a:r>
              <a:rPr lang="en-US" sz="3900">
                <a:solidFill>
                  <a:srgbClr val="000000"/>
                </a:solidFill>
                <a:latin typeface="Roboto"/>
              </a:rPr>
              <a:t>Realistic return on investment</a:t>
            </a:r>
          </a:p>
          <a:p>
            <a:pPr marL="570548" lvl="2" indent="-190182" algn="l">
              <a:lnSpc>
                <a:spcPts val="2721"/>
              </a:lnSpc>
            </a:pPr>
            <a:endParaRPr lang="en-US" sz="3900">
              <a:solidFill>
                <a:srgbClr val="000000"/>
              </a:solidFill>
              <a:latin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Change Management - Example</a:t>
            </a:r>
          </a:p>
        </p:txBody>
      </p:sp>
      <p:sp>
        <p:nvSpPr>
          <p:cNvPr id="3" name="TextBox 3"/>
          <p:cNvSpPr txBox="1"/>
          <p:nvPr/>
        </p:nvSpPr>
        <p:spPr>
          <a:xfrm>
            <a:off x="1028700" y="2384275"/>
            <a:ext cx="8427158" cy="7473853"/>
          </a:xfrm>
          <a:prstGeom prst="rect">
            <a:avLst/>
          </a:prstGeom>
        </p:spPr>
        <p:txBody>
          <a:bodyPr lIns="0" tIns="0" rIns="0" bIns="0" rtlCol="0" anchor="t">
            <a:spAutoFit/>
          </a:bodyPr>
          <a:lstStyle/>
          <a:p>
            <a:pPr>
              <a:lnSpc>
                <a:spcPts val="5196"/>
              </a:lnSpc>
            </a:pPr>
            <a:r>
              <a:rPr lang="en-US" sz="4010">
                <a:solidFill>
                  <a:srgbClr val="000000"/>
                </a:solidFill>
                <a:latin typeface="Roboto Slab Medium"/>
              </a:rPr>
              <a:t>Communication Plan </a:t>
            </a:r>
          </a:p>
          <a:p>
            <a:pPr algn="l">
              <a:lnSpc>
                <a:spcPts val="5196"/>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Bold"/>
              </a:rPr>
              <a:t>Objective Statement</a:t>
            </a:r>
          </a:p>
          <a:p>
            <a:pPr marL="1053591" lvl="2" indent="-351197" algn="l">
              <a:lnSpc>
                <a:spcPts val="2879"/>
              </a:lnSpc>
              <a:buFont typeface="Arial"/>
              <a:buChar char="⚬"/>
            </a:pPr>
            <a:r>
              <a:rPr lang="en-US" sz="2439">
                <a:solidFill>
                  <a:srgbClr val="000000"/>
                </a:solidFill>
                <a:latin typeface="Roboto"/>
              </a:rPr>
              <a:t>Provide effective communication throughout the ESS Portal project. </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Bold"/>
              </a:rPr>
              <a:t>Stakeholders</a:t>
            </a:r>
          </a:p>
          <a:p>
            <a:pPr marL="1053591" lvl="2" indent="-351197" algn="l">
              <a:lnSpc>
                <a:spcPts val="2879"/>
              </a:lnSpc>
              <a:buFont typeface="Arial"/>
              <a:buChar char="⚬"/>
            </a:pPr>
            <a:r>
              <a:rPr lang="en-US" sz="2439">
                <a:solidFill>
                  <a:srgbClr val="000000"/>
                </a:solidFill>
                <a:latin typeface="Roboto"/>
              </a:rPr>
              <a:t>Executives, Steering Committee, Project Teams, HRBPs, Employees, IT.</a:t>
            </a:r>
          </a:p>
          <a:p>
            <a:pPr marL="1053591" lvl="2" indent="-351197" algn="l">
              <a:lnSpc>
                <a:spcPts val="2879"/>
              </a:lnSpc>
              <a:buFont typeface="Arial"/>
              <a:buChar char="⚬"/>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Bold"/>
              </a:rPr>
              <a:t>Channels &amp; Frequency</a:t>
            </a:r>
          </a:p>
          <a:p>
            <a:pPr marL="1053591" lvl="2" indent="-351197" algn="l">
              <a:lnSpc>
                <a:spcPts val="2879"/>
              </a:lnSpc>
              <a:buFont typeface="Arial"/>
              <a:buChar char="⚬"/>
            </a:pPr>
            <a:r>
              <a:rPr lang="en-US" sz="2439">
                <a:solidFill>
                  <a:srgbClr val="000000"/>
                </a:solidFill>
                <a:latin typeface="Roboto"/>
              </a:rPr>
              <a:t>Weekly Email Updates - Weekly progress emails with key updates. </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Monthly Town Hall Meetings - Regular announcements highlighting portal features. </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Ongoing Intranet Announcements - Bi-weekly feature highlights.</a:t>
            </a:r>
          </a:p>
        </p:txBody>
      </p:sp>
      <p:sp>
        <p:nvSpPr>
          <p:cNvPr id="4" name="TextBox 4"/>
          <p:cNvSpPr txBox="1"/>
          <p:nvPr/>
        </p:nvSpPr>
        <p:spPr>
          <a:xfrm>
            <a:off x="9455858" y="2555725"/>
            <a:ext cx="7503654" cy="6144954"/>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526795" lvl="1" indent="-263398" algn="l">
              <a:lnSpc>
                <a:spcPts val="2879"/>
              </a:lnSpc>
              <a:buFont typeface="Arial"/>
              <a:buChar char="•"/>
            </a:pPr>
            <a:r>
              <a:rPr lang="en-US" sz="2439">
                <a:solidFill>
                  <a:srgbClr val="000000"/>
                </a:solidFill>
                <a:latin typeface="Roboto Bold"/>
              </a:rPr>
              <a:t>Key Messages</a:t>
            </a:r>
          </a:p>
          <a:p>
            <a:pPr marL="1053591" lvl="2" indent="-351197" algn="l">
              <a:lnSpc>
                <a:spcPts val="2879"/>
              </a:lnSpc>
              <a:buFont typeface="Arial"/>
              <a:buChar char="⚬"/>
            </a:pPr>
            <a:r>
              <a:rPr lang="en-US" sz="2439">
                <a:solidFill>
                  <a:srgbClr val="000000"/>
                </a:solidFill>
                <a:latin typeface="Roboto"/>
              </a:rPr>
              <a:t>Benefits of ESS Portal Implementation, such as Time savings for HRBPs. 24/7 access for employees.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Project milestones and progress updates.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Impact on Daily Operations and Employee Experience, such as Improved communication consistency for employees.</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Bold"/>
              </a:rPr>
              <a:t>Responsibility</a:t>
            </a:r>
            <a:r>
              <a:rPr lang="en-US" sz="2439">
                <a:solidFill>
                  <a:srgbClr val="000000"/>
                </a:solidFill>
                <a:latin typeface="Roboto"/>
              </a:rPr>
              <a:t> </a:t>
            </a:r>
          </a:p>
          <a:p>
            <a:pPr marL="1053591" lvl="2" indent="-351197" algn="l">
              <a:lnSpc>
                <a:spcPts val="2879"/>
              </a:lnSpc>
              <a:buFont typeface="Arial"/>
              <a:buChar char="⚬"/>
            </a:pPr>
            <a:r>
              <a:rPr lang="en-US" sz="2439">
                <a:solidFill>
                  <a:srgbClr val="000000"/>
                </a:solidFill>
                <a:latin typeface="Roboto"/>
              </a:rPr>
              <a:t>Project Manager oversees content, team manages delivery.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Change Management - Example</a:t>
            </a:r>
          </a:p>
        </p:txBody>
      </p:sp>
      <p:sp>
        <p:nvSpPr>
          <p:cNvPr id="3" name="TextBox 3"/>
          <p:cNvSpPr txBox="1"/>
          <p:nvPr/>
        </p:nvSpPr>
        <p:spPr>
          <a:xfrm>
            <a:off x="1028700" y="2384275"/>
            <a:ext cx="8427158" cy="7473853"/>
          </a:xfrm>
          <a:prstGeom prst="rect">
            <a:avLst/>
          </a:prstGeom>
        </p:spPr>
        <p:txBody>
          <a:bodyPr lIns="0" tIns="0" rIns="0" bIns="0" rtlCol="0" anchor="t">
            <a:spAutoFit/>
          </a:bodyPr>
          <a:lstStyle/>
          <a:p>
            <a:pPr>
              <a:lnSpc>
                <a:spcPts val="5196"/>
              </a:lnSpc>
            </a:pPr>
            <a:r>
              <a:rPr lang="en-US" sz="4010">
                <a:solidFill>
                  <a:srgbClr val="000000"/>
                </a:solidFill>
                <a:latin typeface="Roboto Slab Medium"/>
              </a:rPr>
              <a:t>Communication Plan - Continued</a:t>
            </a:r>
          </a:p>
          <a:p>
            <a:pPr algn="l">
              <a:lnSpc>
                <a:spcPts val="5196"/>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Bold"/>
              </a:rPr>
              <a:t>Feedback Mechanism(s)</a:t>
            </a:r>
          </a:p>
          <a:p>
            <a:pPr marL="1053591" lvl="2" indent="-351197" algn="l">
              <a:lnSpc>
                <a:spcPts val="2879"/>
              </a:lnSpc>
              <a:buFont typeface="Arial"/>
              <a:buChar char="⚬"/>
            </a:pPr>
            <a:r>
              <a:rPr lang="en-US" sz="2439">
                <a:solidFill>
                  <a:srgbClr val="000000"/>
                </a:solidFill>
                <a:latin typeface="Roboto"/>
              </a:rPr>
              <a:t>Monthly surveys on communication effectiveness.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Quarterly town hall Q&amp;A sessions.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Monthly committee meetings for input and guidance.</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Bold"/>
              </a:rPr>
              <a:t>Escalation Process</a:t>
            </a:r>
          </a:p>
          <a:p>
            <a:pPr marL="1053591" lvl="2" indent="-351197" algn="l">
              <a:lnSpc>
                <a:spcPts val="2879"/>
              </a:lnSpc>
              <a:buFont typeface="Arial"/>
              <a:buChar char="⚬"/>
            </a:pPr>
            <a:r>
              <a:rPr lang="en-US" sz="2439">
                <a:solidFill>
                  <a:srgbClr val="000000"/>
                </a:solidFill>
                <a:latin typeface="Roboto"/>
              </a:rPr>
              <a:t>Project Manager for daily updates or as needed for urgent matters.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Monthly committee meetings for strategic discussions.</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Dedicated Helpdesk for Employee Queries.</a:t>
            </a: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p:txBody>
      </p:sp>
      <p:sp>
        <p:nvSpPr>
          <p:cNvPr id="4" name="TextBox 4"/>
          <p:cNvSpPr txBox="1"/>
          <p:nvPr/>
        </p:nvSpPr>
        <p:spPr>
          <a:xfrm>
            <a:off x="9455858" y="2555725"/>
            <a:ext cx="7503654" cy="2164050"/>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526795" lvl="1" indent="-263398" algn="l">
              <a:lnSpc>
                <a:spcPts val="2879"/>
              </a:lnSpc>
              <a:buFont typeface="Arial"/>
              <a:buChar char="•"/>
            </a:pPr>
            <a:r>
              <a:rPr lang="en-US" sz="2439">
                <a:solidFill>
                  <a:srgbClr val="000000"/>
                </a:solidFill>
                <a:latin typeface="Roboto Bold"/>
              </a:rPr>
              <a:t>Timeline</a:t>
            </a:r>
          </a:p>
          <a:p>
            <a:pPr marL="1053591" lvl="2" indent="-351197" algn="l">
              <a:lnSpc>
                <a:spcPts val="2879"/>
              </a:lnSpc>
              <a:buFont typeface="Arial"/>
              <a:buChar char="⚬"/>
            </a:pPr>
            <a:r>
              <a:rPr lang="en-US" sz="2439">
                <a:solidFill>
                  <a:srgbClr val="000000"/>
                </a:solidFill>
                <a:latin typeface="Roboto"/>
              </a:rPr>
              <a:t>Monthly committee meetings for strategic discussions.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Change Management - Example</a:t>
            </a:r>
          </a:p>
        </p:txBody>
      </p:sp>
      <p:sp>
        <p:nvSpPr>
          <p:cNvPr id="3" name="TextBox 3"/>
          <p:cNvSpPr txBox="1"/>
          <p:nvPr/>
        </p:nvSpPr>
        <p:spPr>
          <a:xfrm>
            <a:off x="1028700" y="2364983"/>
            <a:ext cx="8427158" cy="7111953"/>
          </a:xfrm>
          <a:prstGeom prst="rect">
            <a:avLst/>
          </a:prstGeom>
        </p:spPr>
        <p:txBody>
          <a:bodyPr lIns="0" tIns="0" rIns="0" bIns="0" rtlCol="0" anchor="t">
            <a:spAutoFit/>
          </a:bodyPr>
          <a:lstStyle/>
          <a:p>
            <a:pPr>
              <a:lnSpc>
                <a:spcPts val="5196"/>
              </a:lnSpc>
            </a:pPr>
            <a:r>
              <a:rPr lang="en-US" sz="4010">
                <a:solidFill>
                  <a:srgbClr val="000000"/>
                </a:solidFill>
                <a:latin typeface="Roboto Slab Medium"/>
              </a:rPr>
              <a:t>Project Governance</a:t>
            </a:r>
          </a:p>
          <a:p>
            <a:pPr algn="l">
              <a:lnSpc>
                <a:spcPts val="5196"/>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Bold"/>
              </a:rPr>
              <a:t>Steering Committe</a:t>
            </a:r>
          </a:p>
          <a:p>
            <a:pPr marL="720470" lvl="2" indent="-240157" algn="l">
              <a:lnSpc>
                <a:spcPts val="2879"/>
              </a:lnSpc>
              <a:buFont typeface="Arial"/>
              <a:buChar char="⚬"/>
            </a:pPr>
            <a:r>
              <a:rPr lang="en-US" sz="2439">
                <a:solidFill>
                  <a:srgbClr val="000000"/>
                </a:solidFill>
                <a:latin typeface="Roboto"/>
              </a:rPr>
              <a:t>Establish a Steering Committee consisting of key executives, project sponsors, and relevant stakeholders. Define their role in providing strategic oversight, decision-making, and alignment with organizational goals. Hold regular Steering Committee meetings to review project progress and address strategic concerns.</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Bold"/>
              </a:rPr>
              <a:t>Project Manager</a:t>
            </a:r>
          </a:p>
          <a:p>
            <a:pPr marL="720470" lvl="2" indent="-240157" algn="l">
              <a:lnSpc>
                <a:spcPts val="2879"/>
              </a:lnSpc>
              <a:buFont typeface="Arial"/>
              <a:buChar char="⚬"/>
            </a:pPr>
            <a:r>
              <a:rPr lang="en-US" sz="2439">
                <a:solidFill>
                  <a:srgbClr val="000000"/>
                </a:solidFill>
                <a:latin typeface="Roboto"/>
              </a:rPr>
              <a:t>Appoint a dedicated Project Manager responsible for day-to-day oversight and coordination. Make sure the Project Manager serves as the central point of communication between different project teams. Empower the Project Manager with decision-making authority within defined parameters.</a:t>
            </a:r>
          </a:p>
        </p:txBody>
      </p:sp>
      <p:sp>
        <p:nvSpPr>
          <p:cNvPr id="4" name="TextBox 4"/>
          <p:cNvSpPr txBox="1"/>
          <p:nvPr/>
        </p:nvSpPr>
        <p:spPr>
          <a:xfrm>
            <a:off x="9455858" y="2603350"/>
            <a:ext cx="7503654" cy="6506855"/>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526795" lvl="1" indent="-263398" algn="l">
              <a:lnSpc>
                <a:spcPts val="2879"/>
              </a:lnSpc>
              <a:buFont typeface="Arial"/>
              <a:buChar char="•"/>
            </a:pPr>
            <a:r>
              <a:rPr lang="en-US" sz="2439">
                <a:solidFill>
                  <a:srgbClr val="000000"/>
                </a:solidFill>
                <a:latin typeface="Roboto Bold"/>
              </a:rPr>
              <a:t>Project Team</a:t>
            </a:r>
          </a:p>
          <a:p>
            <a:pPr marL="1053591" lvl="2" indent="-351197" algn="l">
              <a:lnSpc>
                <a:spcPts val="2879"/>
              </a:lnSpc>
              <a:buFont typeface="Arial"/>
              <a:buChar char="⚬"/>
            </a:pPr>
            <a:r>
              <a:rPr lang="en-US" sz="2439">
                <a:solidFill>
                  <a:srgbClr val="000000"/>
                </a:solidFill>
                <a:latin typeface="Roboto"/>
              </a:rPr>
              <a:t>Form cross-functional project teams, including HR, IT, Training, and Communication teams. Clearly define the responsibilities and objectives of each team. Foster collaboration and communication among teams to provide a unified approach.</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Bold"/>
              </a:rPr>
              <a:t>Risk Management</a:t>
            </a:r>
          </a:p>
          <a:p>
            <a:pPr marL="1053591" lvl="2" indent="-351197" algn="l">
              <a:lnSpc>
                <a:spcPts val="2879"/>
              </a:lnSpc>
              <a:buFont typeface="Arial"/>
              <a:buChar char="⚬"/>
            </a:pPr>
            <a:r>
              <a:rPr lang="en-US" sz="2439">
                <a:solidFill>
                  <a:srgbClr val="000000"/>
                </a:solidFill>
                <a:latin typeface="Roboto"/>
              </a:rPr>
              <a:t>Establish a risk management plan to identify, assess, and mitigate potential project risks. Define escalation paths for addressing high-impact risks. Regularly review and update the risk management plan to adapt to evolving project dynamics.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Change Management - Example</a:t>
            </a:r>
          </a:p>
        </p:txBody>
      </p:sp>
      <p:sp>
        <p:nvSpPr>
          <p:cNvPr id="3" name="TextBox 3"/>
          <p:cNvSpPr txBox="1"/>
          <p:nvPr/>
        </p:nvSpPr>
        <p:spPr>
          <a:xfrm>
            <a:off x="1028700" y="2364983"/>
            <a:ext cx="8427158" cy="6026252"/>
          </a:xfrm>
          <a:prstGeom prst="rect">
            <a:avLst/>
          </a:prstGeom>
        </p:spPr>
        <p:txBody>
          <a:bodyPr lIns="0" tIns="0" rIns="0" bIns="0" rtlCol="0" anchor="t">
            <a:spAutoFit/>
          </a:bodyPr>
          <a:lstStyle/>
          <a:p>
            <a:pPr>
              <a:lnSpc>
                <a:spcPts val="5196"/>
              </a:lnSpc>
            </a:pPr>
            <a:r>
              <a:rPr lang="en-US" sz="4010">
                <a:solidFill>
                  <a:srgbClr val="000000"/>
                </a:solidFill>
                <a:latin typeface="Roboto Slab Medium"/>
              </a:rPr>
              <a:t>Project Governance - Continued</a:t>
            </a:r>
          </a:p>
          <a:p>
            <a:pPr algn="l">
              <a:lnSpc>
                <a:spcPts val="5196"/>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Bold"/>
              </a:rPr>
              <a:t>Change Control Process</a:t>
            </a:r>
          </a:p>
          <a:p>
            <a:pPr marL="720470" lvl="2" indent="-240157" algn="l">
              <a:lnSpc>
                <a:spcPts val="2879"/>
              </a:lnSpc>
              <a:buFont typeface="Arial"/>
              <a:buChar char="⚬"/>
            </a:pPr>
            <a:r>
              <a:rPr lang="en-US" sz="2439">
                <a:solidFill>
                  <a:srgbClr val="000000"/>
                </a:solidFill>
                <a:latin typeface="Roboto"/>
              </a:rPr>
              <a:t>Implement a change control process to manage any modifications to the project scope or objectives. Clearly define the criteria for evaluating and approving change requests. Make sure changes are communicated effectively to all stakeholders.</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Bold"/>
              </a:rPr>
              <a:t>Milestone Tracking</a:t>
            </a:r>
          </a:p>
          <a:p>
            <a:pPr marL="720470" lvl="2" indent="-240157" algn="l">
              <a:lnSpc>
                <a:spcPts val="2879"/>
              </a:lnSpc>
              <a:buFont typeface="Arial"/>
              <a:buChar char="⚬"/>
            </a:pPr>
            <a:r>
              <a:rPr lang="en-US" sz="2439">
                <a:solidFill>
                  <a:srgbClr val="000000"/>
                </a:solidFill>
                <a:latin typeface="Roboto"/>
              </a:rPr>
              <a:t>Implement a milestone tracking system to track project progress. Define key milestones and timelines for each phase of the project. Regularly update stakeholders on milestone achievements and potential deviations.</a:t>
            </a:r>
          </a:p>
          <a:p>
            <a:pPr algn="l">
              <a:lnSpc>
                <a:spcPts val="2879"/>
              </a:lnSpc>
            </a:pPr>
            <a:endParaRPr lang="en-US" sz="2439">
              <a:solidFill>
                <a:srgbClr val="000000"/>
              </a:solidFill>
              <a:latin typeface="Roboto"/>
            </a:endParaRPr>
          </a:p>
        </p:txBody>
      </p:sp>
      <p:sp>
        <p:nvSpPr>
          <p:cNvPr id="4" name="TextBox 4"/>
          <p:cNvSpPr txBox="1"/>
          <p:nvPr/>
        </p:nvSpPr>
        <p:spPr>
          <a:xfrm>
            <a:off x="9455858" y="2555725"/>
            <a:ext cx="7503654" cy="3611651"/>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526795" lvl="1" indent="-263398" algn="l">
              <a:lnSpc>
                <a:spcPts val="2879"/>
              </a:lnSpc>
              <a:buFont typeface="Arial"/>
              <a:buChar char="•"/>
            </a:pPr>
            <a:r>
              <a:rPr lang="en-US" sz="2439">
                <a:solidFill>
                  <a:srgbClr val="000000"/>
                </a:solidFill>
                <a:latin typeface="Roboto Bold"/>
              </a:rPr>
              <a:t>Performance Metrics</a:t>
            </a:r>
          </a:p>
          <a:p>
            <a:pPr marL="1053591" lvl="2" indent="-351197" algn="l">
              <a:lnSpc>
                <a:spcPts val="2879"/>
              </a:lnSpc>
              <a:buFont typeface="Arial"/>
              <a:buChar char="⚬"/>
            </a:pPr>
            <a:r>
              <a:rPr lang="en-US" sz="2439">
                <a:solidFill>
                  <a:srgbClr val="000000"/>
                </a:solidFill>
                <a:latin typeface="Roboto"/>
              </a:rPr>
              <a:t>Define performance metrics aligned with project objectives. Regularly assess and report on key performance indicators (KPIs) to measure project success. Use performance metrics to inform decision-making and continuous improvement efforts.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Appendix A</a:t>
            </a:r>
          </a:p>
        </p:txBody>
      </p:sp>
      <p:sp>
        <p:nvSpPr>
          <p:cNvPr id="3" name="TextBox 3"/>
          <p:cNvSpPr txBox="1"/>
          <p:nvPr/>
        </p:nvSpPr>
        <p:spPr>
          <a:xfrm>
            <a:off x="1028700" y="2364983"/>
            <a:ext cx="8427158" cy="636844"/>
          </a:xfrm>
          <a:prstGeom prst="rect">
            <a:avLst/>
          </a:prstGeom>
        </p:spPr>
        <p:txBody>
          <a:bodyPr lIns="0" tIns="0" rIns="0" bIns="0" rtlCol="0" anchor="t">
            <a:spAutoFit/>
          </a:bodyPr>
          <a:lstStyle/>
          <a:p>
            <a:pPr algn="l">
              <a:lnSpc>
                <a:spcPts val="5196"/>
              </a:lnSpc>
            </a:pPr>
            <a:r>
              <a:rPr lang="en-US" sz="4010">
                <a:solidFill>
                  <a:srgbClr val="000000"/>
                </a:solidFill>
                <a:latin typeface="Roboto Slab Medium"/>
              </a:rPr>
              <a:t>Stakeholder Needs Analysis</a:t>
            </a:r>
          </a:p>
        </p:txBody>
      </p:sp>
      <p:graphicFrame>
        <p:nvGraphicFramePr>
          <p:cNvPr id="4" name="Table 4"/>
          <p:cNvGraphicFramePr>
            <a:graphicFrameLocks noGrp="1"/>
          </p:cNvGraphicFramePr>
          <p:nvPr/>
        </p:nvGraphicFramePr>
        <p:xfrm>
          <a:off x="1028700" y="3759567"/>
          <a:ext cx="16554601" cy="4638675"/>
        </p:xfrm>
        <a:graphic>
          <a:graphicData uri="http://schemas.openxmlformats.org/drawingml/2006/table">
            <a:tbl>
              <a:tblPr/>
              <a:tblGrid>
                <a:gridCol w="3917123">
                  <a:extLst>
                    <a:ext uri="{9D8B030D-6E8A-4147-A177-3AD203B41FA5}">
                      <a16:colId xmlns:a16="http://schemas.microsoft.com/office/drawing/2014/main" val="20000"/>
                    </a:ext>
                  </a:extLst>
                </a:gridCol>
                <a:gridCol w="3877040">
                  <a:extLst>
                    <a:ext uri="{9D8B030D-6E8A-4147-A177-3AD203B41FA5}">
                      <a16:colId xmlns:a16="http://schemas.microsoft.com/office/drawing/2014/main" val="20001"/>
                    </a:ext>
                  </a:extLst>
                </a:gridCol>
                <a:gridCol w="4375019">
                  <a:extLst>
                    <a:ext uri="{9D8B030D-6E8A-4147-A177-3AD203B41FA5}">
                      <a16:colId xmlns:a16="http://schemas.microsoft.com/office/drawing/2014/main" val="20002"/>
                    </a:ext>
                  </a:extLst>
                </a:gridCol>
                <a:gridCol w="4385419">
                  <a:extLst>
                    <a:ext uri="{9D8B030D-6E8A-4147-A177-3AD203B41FA5}">
                      <a16:colId xmlns:a16="http://schemas.microsoft.com/office/drawing/2014/main" val="20003"/>
                    </a:ext>
                  </a:extLst>
                </a:gridCol>
              </a:tblGrid>
              <a:tr h="1296524">
                <a:tc>
                  <a:txBody>
                    <a:bodyPr/>
                    <a:lstStyle/>
                    <a:p>
                      <a:pPr algn="l">
                        <a:lnSpc>
                          <a:spcPts val="3289"/>
                        </a:lnSpc>
                        <a:defRPr/>
                      </a:pPr>
                      <a:r>
                        <a:rPr lang="en-US" sz="2349">
                          <a:solidFill>
                            <a:srgbClr val="000000"/>
                          </a:solidFill>
                          <a:latin typeface="Roboto Slab Bold"/>
                        </a:rPr>
                        <a:t>Stakeholder Role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289"/>
                        </a:lnSpc>
                        <a:defRPr/>
                      </a:pPr>
                      <a:r>
                        <a:rPr lang="en-US" sz="2349">
                          <a:solidFill>
                            <a:srgbClr val="000000"/>
                          </a:solidFill>
                          <a:latin typeface="Roboto Slab Bold"/>
                        </a:rPr>
                        <a:t>Identify Needs &amp; Painpoints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289"/>
                        </a:lnSpc>
                        <a:defRPr/>
                      </a:pPr>
                      <a:r>
                        <a:rPr lang="en-US" sz="2349">
                          <a:solidFill>
                            <a:srgbClr val="000000"/>
                          </a:solidFill>
                          <a:latin typeface="Roboto Slab Bold"/>
                        </a:rPr>
                        <a:t>Solutions Alignment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289"/>
                        </a:lnSpc>
                        <a:defRPr/>
                      </a:pPr>
                      <a:r>
                        <a:rPr lang="en-US" sz="2349">
                          <a:solidFill>
                            <a:srgbClr val="000000"/>
                          </a:solidFill>
                          <a:latin typeface="Roboto Slab Bold"/>
                        </a:rPr>
                        <a:t>Cost to Business IF Not Addresses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42151">
                <a:tc>
                  <a:txBody>
                    <a:bodyPr/>
                    <a:lstStyle/>
                    <a:p>
                      <a:pPr algn="ctr">
                        <a:lnSpc>
                          <a:spcPts val="2310"/>
                        </a:lnSpc>
                        <a:defRPr/>
                      </a:pPr>
                      <a:r>
                        <a:rPr lang="en-US" sz="1650">
                          <a:solidFill>
                            <a:srgbClr val="000000"/>
                          </a:solidFill>
                          <a:latin typeface="Roboto Slab Italics"/>
                        </a:rPr>
                        <a:t>List key stakeholders and their roles in the decision-making process.  Listen and include them in the design of the solution. Helps reduce buy in barriers later.</a:t>
                      </a:r>
                      <a:endParaRPr lang="en-US" sz="1100"/>
                    </a:p>
                    <a:p>
                      <a:pPr algn="ctr">
                        <a:lnSpc>
                          <a:spcPts val="2310"/>
                        </a:lnSpc>
                      </a:pPr>
                      <a:r>
                        <a:rPr lang="en-US" sz="1650">
                          <a:solidFill>
                            <a:srgbClr val="000000"/>
                          </a:solidFill>
                          <a:latin typeface="Roboto Slab Italics"/>
                        </a:rPr>
                        <a:t>Feedback gathered also helps identify communication change management plan needs.</a:t>
                      </a:r>
                    </a:p>
                    <a:p>
                      <a:pPr algn="ctr">
                        <a:lnSpc>
                          <a:spcPts val="2310"/>
                        </a:lnSpc>
                      </a:pPr>
                      <a:endParaRPr lang="en-US" sz="1650">
                        <a:solidFill>
                          <a:srgbClr val="000000"/>
                        </a:solidFill>
                        <a:latin typeface="Roboto Slab Italics"/>
                      </a:endParaRPr>
                    </a:p>
                    <a:p>
                      <a:pPr algn="ctr">
                        <a:lnSpc>
                          <a:spcPts val="2310"/>
                        </a:lnSpc>
                      </a:pPr>
                      <a:endParaRPr lang="en-US" sz="1650">
                        <a:solidFill>
                          <a:srgbClr val="000000"/>
                        </a:solidFill>
                        <a:latin typeface="Roboto Slab Italic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10"/>
                        </a:lnSpc>
                        <a:defRPr/>
                      </a:pPr>
                      <a:r>
                        <a:rPr lang="en-US" sz="1650">
                          <a:solidFill>
                            <a:srgbClr val="000000"/>
                          </a:solidFill>
                          <a:latin typeface="Roboto Slab Medium"/>
                        </a:rPr>
                        <a:t>Analyze the challenges and pain points of stakeholders through interviews and feedback.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10"/>
                        </a:lnSpc>
                        <a:defRPr/>
                      </a:pPr>
                      <a:r>
                        <a:rPr lang="en-US" sz="1650">
                          <a:solidFill>
                            <a:srgbClr val="000000"/>
                          </a:solidFill>
                          <a:latin typeface="Roboto Slab Medium"/>
                        </a:rPr>
                        <a:t>Demonstrate how HR AI technology addresses identified needs and aligns with organizational goals.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310"/>
                        </a:lnSpc>
                        <a:defRPr/>
                      </a:pPr>
                      <a:r>
                        <a:rPr lang="en-US" sz="1650">
                          <a:solidFill>
                            <a:srgbClr val="000000"/>
                          </a:solidFill>
                          <a:latin typeface="Roboto Slab Medium"/>
                        </a:rPr>
                        <a:t>List cost (numerical value if possible) to the business if needs/pains are not addressed. Indicate level of risk.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798258" y="5932980"/>
          <a:ext cx="7315200" cy="3238500"/>
        </p:xfrm>
        <a:graphic>
          <a:graphicData uri="http://schemas.openxmlformats.org/drawingml/2006/table">
            <a:tbl>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1619250">
                <a:tc>
                  <a:txBody>
                    <a:bodyPr/>
                    <a:lstStyle/>
                    <a:p>
                      <a:pPr algn="ctr">
                        <a:lnSpc>
                          <a:spcPts val="2310"/>
                        </a:lnSpc>
                        <a:defRPr/>
                      </a:pPr>
                      <a:r>
                        <a:rPr lang="en-US" sz="1650">
                          <a:solidFill>
                            <a:srgbClr val="FFFFFF"/>
                          </a:solidFill>
                          <a:latin typeface="Roboto Slab Bold"/>
                        </a:rPr>
                        <a:t>STRENGTHS</a:t>
                      </a:r>
                      <a:endParaRPr lang="en-US" sz="1100"/>
                    </a:p>
                    <a:p>
                      <a:pPr algn="ctr">
                        <a:lnSpc>
                          <a:spcPts val="2310"/>
                        </a:lnSpc>
                      </a:pPr>
                      <a:endParaRPr lang="en-US" sz="1100"/>
                    </a:p>
                    <a:p>
                      <a:pPr algn="ctr">
                        <a:lnSpc>
                          <a:spcPts val="2310"/>
                        </a:lnSpc>
                      </a:pPr>
                      <a:endParaRPr lang="en-US" sz="1100"/>
                    </a:p>
                    <a:p>
                      <a:pPr algn="ctr">
                        <a:lnSpc>
                          <a:spcPts val="2310"/>
                        </a:lnSpc>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B862D"/>
                    </a:solidFill>
                  </a:tcPr>
                </a:tc>
                <a:tc>
                  <a:txBody>
                    <a:bodyPr/>
                    <a:lstStyle/>
                    <a:p>
                      <a:pPr algn="ctr">
                        <a:lnSpc>
                          <a:spcPts val="2310"/>
                        </a:lnSpc>
                        <a:defRPr/>
                      </a:pPr>
                      <a:r>
                        <a:rPr lang="en-US" sz="1650">
                          <a:solidFill>
                            <a:srgbClr val="FFFFFF"/>
                          </a:solidFill>
                          <a:latin typeface="Roboto Slab Bold"/>
                        </a:rPr>
                        <a:t>WEAKNESSES</a:t>
                      </a:r>
                      <a:endParaRPr lang="en-US" sz="1100"/>
                    </a:p>
                    <a:p>
                      <a:pPr algn="ctr">
                        <a:lnSpc>
                          <a:spcPts val="2310"/>
                        </a:lnSpc>
                      </a:pPr>
                      <a:endParaRPr lang="en-US" sz="1100"/>
                    </a:p>
                    <a:p>
                      <a:pPr algn="ctr">
                        <a:lnSpc>
                          <a:spcPts val="2310"/>
                        </a:lnSpc>
                      </a:pPr>
                      <a:endParaRPr lang="en-US" sz="1100"/>
                    </a:p>
                    <a:p>
                      <a:pPr algn="ctr">
                        <a:lnSpc>
                          <a:spcPts val="2310"/>
                        </a:lnSpc>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748787"/>
                    </a:solidFill>
                  </a:tcPr>
                </a:tc>
                <a:extLst>
                  <a:ext uri="{0D108BD9-81ED-4DB2-BD59-A6C34878D82A}">
                    <a16:rowId xmlns:a16="http://schemas.microsoft.com/office/drawing/2014/main" val="10000"/>
                  </a:ext>
                </a:extLst>
              </a:tr>
              <a:tr h="1619250">
                <a:tc>
                  <a:txBody>
                    <a:bodyPr/>
                    <a:lstStyle/>
                    <a:p>
                      <a:pPr algn="ctr">
                        <a:lnSpc>
                          <a:spcPts val="2310"/>
                        </a:lnSpc>
                        <a:defRPr/>
                      </a:pPr>
                      <a:r>
                        <a:rPr lang="en-US" sz="1650">
                          <a:solidFill>
                            <a:srgbClr val="FFFFFF"/>
                          </a:solidFill>
                          <a:latin typeface="Roboto Slab Bold"/>
                        </a:rPr>
                        <a:t>OPPORTUNITIES</a:t>
                      </a:r>
                      <a:endParaRPr lang="en-US" sz="1100"/>
                    </a:p>
                    <a:p>
                      <a:pPr algn="ctr">
                        <a:lnSpc>
                          <a:spcPts val="2310"/>
                        </a:lnSpc>
                      </a:pPr>
                      <a:endParaRPr lang="en-US" sz="1100"/>
                    </a:p>
                    <a:p>
                      <a:pPr algn="ctr">
                        <a:lnSpc>
                          <a:spcPts val="2310"/>
                        </a:lnSpc>
                      </a:pPr>
                      <a:endParaRPr lang="en-US" sz="1100"/>
                    </a:p>
                    <a:p>
                      <a:pPr algn="ctr">
                        <a:lnSpc>
                          <a:spcPts val="2310"/>
                        </a:lnSpc>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685"/>
                    </a:solidFill>
                  </a:tcPr>
                </a:tc>
                <a:tc>
                  <a:txBody>
                    <a:bodyPr/>
                    <a:lstStyle/>
                    <a:p>
                      <a:pPr algn="ctr">
                        <a:lnSpc>
                          <a:spcPts val="2310"/>
                        </a:lnSpc>
                        <a:defRPr/>
                      </a:pPr>
                      <a:r>
                        <a:rPr lang="en-US" sz="1650">
                          <a:solidFill>
                            <a:srgbClr val="FFFFFF"/>
                          </a:solidFill>
                          <a:latin typeface="Roboto Slab Bold"/>
                        </a:rPr>
                        <a:t>THREATS</a:t>
                      </a:r>
                      <a:endParaRPr lang="en-US" sz="1100"/>
                    </a:p>
                    <a:p>
                      <a:pPr algn="ctr">
                        <a:lnSpc>
                          <a:spcPts val="2310"/>
                        </a:lnSpc>
                      </a:pPr>
                      <a:endParaRPr lang="en-US" sz="1100"/>
                    </a:p>
                    <a:p>
                      <a:pPr algn="ctr">
                        <a:lnSpc>
                          <a:spcPts val="2310"/>
                        </a:lnSpc>
                      </a:pPr>
                      <a:endParaRPr lang="en-US" sz="1100"/>
                    </a:p>
                    <a:p>
                      <a:pPr algn="ctr">
                        <a:lnSpc>
                          <a:spcPts val="2310"/>
                        </a:lnSpc>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D6C8F"/>
                    </a:solidFill>
                  </a:tcPr>
                </a:tc>
                <a:extLst>
                  <a:ext uri="{0D108BD9-81ED-4DB2-BD59-A6C34878D82A}">
                    <a16:rowId xmlns:a16="http://schemas.microsoft.com/office/drawing/2014/main" val="10001"/>
                  </a:ext>
                </a:extLst>
              </a:tr>
            </a:tbl>
          </a:graphicData>
        </a:graphic>
      </p:graphicFrame>
      <p:sp>
        <p:nvSpPr>
          <p:cNvPr id="3" name="TextBox 3"/>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Appendix B</a:t>
            </a:r>
          </a:p>
        </p:txBody>
      </p:sp>
      <p:sp>
        <p:nvSpPr>
          <p:cNvPr id="4" name="TextBox 4"/>
          <p:cNvSpPr txBox="1"/>
          <p:nvPr/>
        </p:nvSpPr>
        <p:spPr>
          <a:xfrm>
            <a:off x="1028700" y="2364983"/>
            <a:ext cx="9221311" cy="636844"/>
          </a:xfrm>
          <a:prstGeom prst="rect">
            <a:avLst/>
          </a:prstGeom>
        </p:spPr>
        <p:txBody>
          <a:bodyPr lIns="0" tIns="0" rIns="0" bIns="0" rtlCol="0" anchor="t">
            <a:spAutoFit/>
          </a:bodyPr>
          <a:lstStyle/>
          <a:p>
            <a:pPr algn="l">
              <a:lnSpc>
                <a:spcPts val="5196"/>
              </a:lnSpc>
            </a:pPr>
            <a:r>
              <a:rPr lang="en-US" sz="4010">
                <a:solidFill>
                  <a:srgbClr val="000000"/>
                </a:solidFill>
                <a:latin typeface="Roboto Slab Medium"/>
              </a:rPr>
              <a:t>SWOT Exploration of Chosen Solution</a:t>
            </a:r>
          </a:p>
        </p:txBody>
      </p:sp>
      <p:sp>
        <p:nvSpPr>
          <p:cNvPr id="5" name="TextBox 5"/>
          <p:cNvSpPr txBox="1"/>
          <p:nvPr/>
        </p:nvSpPr>
        <p:spPr>
          <a:xfrm>
            <a:off x="1028700" y="3240980"/>
            <a:ext cx="16230600" cy="1825225"/>
          </a:xfrm>
          <a:prstGeom prst="rect">
            <a:avLst/>
          </a:prstGeom>
        </p:spPr>
        <p:txBody>
          <a:bodyPr lIns="0" tIns="0" rIns="0" bIns="0" rtlCol="0" anchor="t">
            <a:spAutoFit/>
          </a:bodyPr>
          <a:lstStyle/>
          <a:p>
            <a:pPr algn="l">
              <a:lnSpc>
                <a:spcPts val="2879"/>
              </a:lnSpc>
            </a:pPr>
            <a:r>
              <a:rPr lang="en-US" sz="2439">
                <a:solidFill>
                  <a:srgbClr val="000000"/>
                </a:solidFill>
                <a:latin typeface="Roboto"/>
              </a:rPr>
              <a:t>Provides an understanding of the risks associated with the solution. Identifies assumptions and risks of solutions. Clarify how this solution compared to others you considered in the RFP process (consider research, vendor evaluations, reviews, and product demos). Consider not just the immediate benefits but the long-term value of the solution in comparison to others. Clarify why this solution is the best Include Key Stakeholder Feedback Note you may move this to the appendix but speak to it in your solution statement &amp; ROI calculation.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14272" cy="2190016"/>
          </a:xfrm>
          <a:custGeom>
            <a:avLst/>
            <a:gdLst/>
            <a:ahLst/>
            <a:cxnLst/>
            <a:rect l="l" t="t" r="r" b="b"/>
            <a:pathLst>
              <a:path w="114272" h="2190016">
                <a:moveTo>
                  <a:pt x="0" y="0"/>
                </a:moveTo>
                <a:lnTo>
                  <a:pt x="114272" y="0"/>
                </a:lnTo>
                <a:lnTo>
                  <a:pt x="114272" y="2190016"/>
                </a:lnTo>
                <a:lnTo>
                  <a:pt x="0" y="2190016"/>
                </a:lnTo>
                <a:lnTo>
                  <a:pt x="0" y="0"/>
                </a:lnTo>
                <a:close/>
              </a:path>
            </a:pathLst>
          </a:custGeom>
          <a:blipFill>
            <a:blip r:embed="rId4">
              <a:extLst>
                <a:ext uri="{96DAC541-7B7A-43D3-8B79-37D633B846F1}">
                  <asvg:svgBlip xmlns:asvg="http://schemas.microsoft.com/office/drawing/2016/SVG/main" r:embed="rId5"/>
                </a:ext>
              </a:extLst>
            </a:blip>
            <a:stretch>
              <a:fillRect t="-221" b="-221"/>
            </a:stretch>
          </a:blipFill>
        </p:spPr>
        <p:txBody>
          <a:bodyPr/>
          <a:lstStyle/>
          <a:p>
            <a:endParaRPr lang="en-US"/>
          </a:p>
        </p:txBody>
      </p:sp>
      <p:sp>
        <p:nvSpPr>
          <p:cNvPr id="3" name="Freeform 3"/>
          <p:cNvSpPr/>
          <p:nvPr/>
        </p:nvSpPr>
        <p:spPr>
          <a:xfrm>
            <a:off x="13849836" y="4156917"/>
            <a:ext cx="3468694" cy="1290152"/>
          </a:xfrm>
          <a:custGeom>
            <a:avLst/>
            <a:gdLst/>
            <a:ahLst/>
            <a:cxnLst/>
            <a:rect l="l" t="t" r="r" b="b"/>
            <a:pathLst>
              <a:path w="3468694" h="1290152">
                <a:moveTo>
                  <a:pt x="0" y="0"/>
                </a:moveTo>
                <a:lnTo>
                  <a:pt x="3468695" y="0"/>
                </a:lnTo>
                <a:lnTo>
                  <a:pt x="3468695" y="1290151"/>
                </a:lnTo>
                <a:lnTo>
                  <a:pt x="0" y="1290151"/>
                </a:lnTo>
                <a:lnTo>
                  <a:pt x="0" y="0"/>
                </a:lnTo>
                <a:close/>
              </a:path>
            </a:pathLst>
          </a:custGeom>
          <a:blipFill>
            <a:blip r:embed="rId6"/>
            <a:stretch>
              <a:fillRect l="15498" t="1525" r="15498" b="1524"/>
            </a:stretch>
          </a:blipFill>
        </p:spPr>
        <p:txBody>
          <a:bodyPr/>
          <a:lstStyle/>
          <a:p>
            <a:endParaRPr lang="en-US"/>
          </a:p>
        </p:txBody>
      </p:sp>
      <p:sp>
        <p:nvSpPr>
          <p:cNvPr id="4" name="Freeform 4"/>
          <p:cNvSpPr/>
          <p:nvPr/>
        </p:nvSpPr>
        <p:spPr>
          <a:xfrm>
            <a:off x="10941065" y="5278341"/>
            <a:ext cx="3103155" cy="1154191"/>
          </a:xfrm>
          <a:custGeom>
            <a:avLst/>
            <a:gdLst/>
            <a:ahLst/>
            <a:cxnLst/>
            <a:rect l="l" t="t" r="r" b="b"/>
            <a:pathLst>
              <a:path w="3103155" h="1154191">
                <a:moveTo>
                  <a:pt x="0" y="0"/>
                </a:moveTo>
                <a:lnTo>
                  <a:pt x="3103155" y="0"/>
                </a:lnTo>
                <a:lnTo>
                  <a:pt x="3103155" y="1154191"/>
                </a:lnTo>
                <a:lnTo>
                  <a:pt x="0" y="1154191"/>
                </a:lnTo>
                <a:lnTo>
                  <a:pt x="0" y="0"/>
                </a:lnTo>
                <a:close/>
              </a:path>
            </a:pathLst>
          </a:custGeom>
          <a:blipFill>
            <a:blip r:embed="rId7"/>
            <a:stretch>
              <a:fillRect l="5000" t="34218" r="4999" b="34219"/>
            </a:stretch>
          </a:blipFill>
        </p:spPr>
        <p:txBody>
          <a:bodyPr/>
          <a:lstStyle/>
          <a:p>
            <a:endParaRPr lang="en-US"/>
          </a:p>
        </p:txBody>
      </p:sp>
      <p:sp>
        <p:nvSpPr>
          <p:cNvPr id="5" name="Freeform 5"/>
          <p:cNvSpPr/>
          <p:nvPr/>
        </p:nvSpPr>
        <p:spPr>
          <a:xfrm>
            <a:off x="11154056" y="2092977"/>
            <a:ext cx="2677175" cy="995752"/>
          </a:xfrm>
          <a:custGeom>
            <a:avLst/>
            <a:gdLst/>
            <a:ahLst/>
            <a:cxnLst/>
            <a:rect l="l" t="t" r="r" b="b"/>
            <a:pathLst>
              <a:path w="2677175" h="995752">
                <a:moveTo>
                  <a:pt x="0" y="0"/>
                </a:moveTo>
                <a:lnTo>
                  <a:pt x="2677174" y="0"/>
                </a:lnTo>
                <a:lnTo>
                  <a:pt x="2677174" y="995752"/>
                </a:lnTo>
                <a:lnTo>
                  <a:pt x="0" y="995752"/>
                </a:lnTo>
                <a:lnTo>
                  <a:pt x="0" y="0"/>
                </a:lnTo>
                <a:close/>
              </a:path>
            </a:pathLst>
          </a:custGeom>
          <a:blipFill>
            <a:blip r:embed="rId8"/>
            <a:stretch>
              <a:fillRect l="5000" t="24822" r="5000" b="24639"/>
            </a:stretch>
          </a:blipFill>
        </p:spPr>
        <p:txBody>
          <a:bodyPr/>
          <a:lstStyle/>
          <a:p>
            <a:endParaRPr lang="en-US"/>
          </a:p>
        </p:txBody>
      </p:sp>
      <p:sp>
        <p:nvSpPr>
          <p:cNvPr id="6" name="Freeform 6"/>
          <p:cNvSpPr/>
          <p:nvPr/>
        </p:nvSpPr>
        <p:spPr>
          <a:xfrm>
            <a:off x="10948398" y="6533756"/>
            <a:ext cx="2901438" cy="1079165"/>
          </a:xfrm>
          <a:custGeom>
            <a:avLst/>
            <a:gdLst/>
            <a:ahLst/>
            <a:cxnLst/>
            <a:rect l="l" t="t" r="r" b="b"/>
            <a:pathLst>
              <a:path w="2901438" h="1079165">
                <a:moveTo>
                  <a:pt x="0" y="0"/>
                </a:moveTo>
                <a:lnTo>
                  <a:pt x="2901438" y="0"/>
                </a:lnTo>
                <a:lnTo>
                  <a:pt x="2901438" y="1079165"/>
                </a:lnTo>
                <a:lnTo>
                  <a:pt x="0" y="1079165"/>
                </a:lnTo>
                <a:lnTo>
                  <a:pt x="0" y="0"/>
                </a:lnTo>
                <a:close/>
              </a:path>
            </a:pathLst>
          </a:custGeom>
          <a:blipFill>
            <a:blip r:embed="rId9"/>
            <a:stretch>
              <a:fillRect l="5000" t="26651" r="4999" b="26651"/>
            </a:stretch>
          </a:blipFill>
        </p:spPr>
        <p:txBody>
          <a:bodyPr/>
          <a:lstStyle/>
          <a:p>
            <a:endParaRPr lang="en-US"/>
          </a:p>
        </p:txBody>
      </p:sp>
      <p:sp>
        <p:nvSpPr>
          <p:cNvPr id="7" name="Freeform 7"/>
          <p:cNvSpPr/>
          <p:nvPr/>
        </p:nvSpPr>
        <p:spPr>
          <a:xfrm>
            <a:off x="11389690" y="4430471"/>
            <a:ext cx="2198637" cy="892925"/>
          </a:xfrm>
          <a:custGeom>
            <a:avLst/>
            <a:gdLst/>
            <a:ahLst/>
            <a:cxnLst/>
            <a:rect l="l" t="t" r="r" b="b"/>
            <a:pathLst>
              <a:path w="2198637" h="892925">
                <a:moveTo>
                  <a:pt x="0" y="0"/>
                </a:moveTo>
                <a:lnTo>
                  <a:pt x="2198637" y="0"/>
                </a:lnTo>
                <a:lnTo>
                  <a:pt x="2198637" y="892925"/>
                </a:lnTo>
                <a:lnTo>
                  <a:pt x="0" y="892925"/>
                </a:lnTo>
                <a:lnTo>
                  <a:pt x="0" y="0"/>
                </a:lnTo>
                <a:close/>
              </a:path>
            </a:pathLst>
          </a:custGeom>
          <a:blipFill>
            <a:blip r:embed="rId10"/>
            <a:stretch>
              <a:fillRect l="20757" t="5000" r="11566" b="5000"/>
            </a:stretch>
          </a:blipFill>
        </p:spPr>
        <p:txBody>
          <a:bodyPr/>
          <a:lstStyle/>
          <a:p>
            <a:endParaRPr lang="en-US"/>
          </a:p>
        </p:txBody>
      </p:sp>
      <p:sp>
        <p:nvSpPr>
          <p:cNvPr id="8" name="Freeform 8"/>
          <p:cNvSpPr/>
          <p:nvPr/>
        </p:nvSpPr>
        <p:spPr>
          <a:xfrm>
            <a:off x="14403888" y="5391208"/>
            <a:ext cx="2360591" cy="920949"/>
          </a:xfrm>
          <a:custGeom>
            <a:avLst/>
            <a:gdLst/>
            <a:ahLst/>
            <a:cxnLst/>
            <a:rect l="l" t="t" r="r" b="b"/>
            <a:pathLst>
              <a:path w="2360591" h="920949">
                <a:moveTo>
                  <a:pt x="0" y="0"/>
                </a:moveTo>
                <a:lnTo>
                  <a:pt x="2360591" y="0"/>
                </a:lnTo>
                <a:lnTo>
                  <a:pt x="2360591" y="920949"/>
                </a:lnTo>
                <a:lnTo>
                  <a:pt x="0" y="920949"/>
                </a:lnTo>
                <a:lnTo>
                  <a:pt x="0" y="0"/>
                </a:lnTo>
                <a:close/>
              </a:path>
            </a:pathLst>
          </a:custGeom>
          <a:blipFill>
            <a:blip r:embed="rId11"/>
            <a:stretch>
              <a:fillRect/>
            </a:stretch>
          </a:blipFill>
        </p:spPr>
        <p:txBody>
          <a:bodyPr/>
          <a:lstStyle/>
          <a:p>
            <a:endParaRPr lang="en-US"/>
          </a:p>
        </p:txBody>
      </p:sp>
      <p:sp>
        <p:nvSpPr>
          <p:cNvPr id="9" name="Freeform 9"/>
          <p:cNvSpPr/>
          <p:nvPr/>
        </p:nvSpPr>
        <p:spPr>
          <a:xfrm>
            <a:off x="13997403" y="3129510"/>
            <a:ext cx="3173561" cy="1180379"/>
          </a:xfrm>
          <a:custGeom>
            <a:avLst/>
            <a:gdLst/>
            <a:ahLst/>
            <a:cxnLst/>
            <a:rect l="l" t="t" r="r" b="b"/>
            <a:pathLst>
              <a:path w="3173561" h="1180379">
                <a:moveTo>
                  <a:pt x="0" y="0"/>
                </a:moveTo>
                <a:lnTo>
                  <a:pt x="3173561" y="0"/>
                </a:lnTo>
                <a:lnTo>
                  <a:pt x="3173561" y="1180378"/>
                </a:lnTo>
                <a:lnTo>
                  <a:pt x="0" y="1180378"/>
                </a:lnTo>
                <a:lnTo>
                  <a:pt x="0" y="0"/>
                </a:lnTo>
                <a:close/>
              </a:path>
            </a:pathLst>
          </a:custGeom>
          <a:blipFill>
            <a:blip r:embed="rId12"/>
            <a:stretch>
              <a:fillRect l="32838" t="8955" r="32838" b="8717"/>
            </a:stretch>
          </a:blipFill>
        </p:spPr>
        <p:txBody>
          <a:bodyPr/>
          <a:lstStyle/>
          <a:p>
            <a:endParaRPr lang="en-US"/>
          </a:p>
        </p:txBody>
      </p:sp>
      <p:pic>
        <p:nvPicPr>
          <p:cNvPr id="10" name="Picture 1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3"/>
          <a:srcRect r="453"/>
          <a:stretch>
            <a:fillRect/>
          </a:stretch>
        </p:blipFill>
        <p:spPr>
          <a:xfrm>
            <a:off x="14244896" y="2016285"/>
            <a:ext cx="2678574" cy="1120824"/>
          </a:xfrm>
          <a:prstGeom prst="rect">
            <a:avLst/>
          </a:prstGeom>
        </p:spPr>
      </p:pic>
      <p:grpSp>
        <p:nvGrpSpPr>
          <p:cNvPr id="11" name="Group 11"/>
          <p:cNvGrpSpPr/>
          <p:nvPr/>
        </p:nvGrpSpPr>
        <p:grpSpPr>
          <a:xfrm>
            <a:off x="4572" y="10106526"/>
            <a:ext cx="18283428" cy="197400"/>
            <a:chOff x="0" y="0"/>
            <a:chExt cx="24377904" cy="263200"/>
          </a:xfrm>
        </p:grpSpPr>
        <p:sp>
          <p:nvSpPr>
            <p:cNvPr id="12" name="Freeform 12"/>
            <p:cNvSpPr/>
            <p:nvPr/>
          </p:nvSpPr>
          <p:spPr>
            <a:xfrm>
              <a:off x="0" y="0"/>
              <a:ext cx="24377904" cy="263144"/>
            </a:xfrm>
            <a:custGeom>
              <a:avLst/>
              <a:gdLst/>
              <a:ahLst/>
              <a:cxnLst/>
              <a:rect l="l" t="t" r="r" b="b"/>
              <a:pathLst>
                <a:path w="24377904" h="263144">
                  <a:moveTo>
                    <a:pt x="0" y="0"/>
                  </a:moveTo>
                  <a:lnTo>
                    <a:pt x="24377904" y="0"/>
                  </a:lnTo>
                  <a:lnTo>
                    <a:pt x="24377904" y="263144"/>
                  </a:lnTo>
                  <a:lnTo>
                    <a:pt x="0" y="263144"/>
                  </a:lnTo>
                  <a:close/>
                </a:path>
              </a:pathLst>
            </a:custGeom>
            <a:solidFill>
              <a:srgbClr val="00A0B0"/>
            </a:solidFill>
          </p:spPr>
          <p:txBody>
            <a:bodyPr/>
            <a:lstStyle/>
            <a:p>
              <a:endParaRPr lang="en-US"/>
            </a:p>
          </p:txBody>
        </p:sp>
      </p:grpSp>
      <p:sp>
        <p:nvSpPr>
          <p:cNvPr id="13" name="AutoShape 13"/>
          <p:cNvSpPr/>
          <p:nvPr/>
        </p:nvSpPr>
        <p:spPr>
          <a:xfrm rot="5393314">
            <a:off x="10315314" y="5414346"/>
            <a:ext cx="7346811" cy="0"/>
          </a:xfrm>
          <a:prstGeom prst="line">
            <a:avLst/>
          </a:prstGeom>
          <a:ln w="9525" cap="rnd">
            <a:solidFill>
              <a:srgbClr val="FFFFFF"/>
            </a:solidFill>
            <a:prstDash val="solid"/>
            <a:headEnd type="none" w="sm" len="sm"/>
            <a:tailEnd type="none" w="sm" len="sm"/>
          </a:ln>
        </p:spPr>
        <p:txBody>
          <a:bodyPr/>
          <a:lstStyle/>
          <a:p>
            <a:endParaRPr lang="en-US"/>
          </a:p>
        </p:txBody>
      </p:sp>
      <p:sp>
        <p:nvSpPr>
          <p:cNvPr id="14" name="AutoShape 14"/>
          <p:cNvSpPr/>
          <p:nvPr/>
        </p:nvSpPr>
        <p:spPr>
          <a:xfrm rot="7679">
            <a:off x="10790639" y="3100318"/>
            <a:ext cx="6396160" cy="0"/>
          </a:xfrm>
          <a:prstGeom prst="line">
            <a:avLst/>
          </a:prstGeom>
          <a:ln w="9525" cap="rnd">
            <a:solidFill>
              <a:srgbClr val="FFFFFF"/>
            </a:solidFill>
            <a:prstDash val="solid"/>
            <a:headEnd type="none" w="sm" len="sm"/>
            <a:tailEnd type="none" w="sm" len="sm"/>
          </a:ln>
        </p:spPr>
        <p:txBody>
          <a:bodyPr/>
          <a:lstStyle/>
          <a:p>
            <a:endParaRPr lang="en-US"/>
          </a:p>
        </p:txBody>
      </p:sp>
      <p:sp>
        <p:nvSpPr>
          <p:cNvPr id="15" name="AutoShape 15"/>
          <p:cNvSpPr/>
          <p:nvPr/>
        </p:nvSpPr>
        <p:spPr>
          <a:xfrm rot="7679">
            <a:off x="10790639" y="5359114"/>
            <a:ext cx="6396160" cy="0"/>
          </a:xfrm>
          <a:prstGeom prst="line">
            <a:avLst/>
          </a:prstGeom>
          <a:ln w="9525" cap="rnd">
            <a:solidFill>
              <a:srgbClr val="FFFFFF"/>
            </a:solidFill>
            <a:prstDash val="solid"/>
            <a:headEnd type="none" w="sm" len="sm"/>
            <a:tailEnd type="none" w="sm" len="sm"/>
          </a:ln>
        </p:spPr>
        <p:txBody>
          <a:bodyPr/>
          <a:lstStyle/>
          <a:p>
            <a:endParaRPr lang="en-US"/>
          </a:p>
        </p:txBody>
      </p:sp>
      <p:sp>
        <p:nvSpPr>
          <p:cNvPr id="16" name="AutoShape 16"/>
          <p:cNvSpPr/>
          <p:nvPr/>
        </p:nvSpPr>
        <p:spPr>
          <a:xfrm rot="7679">
            <a:off x="10790639" y="4229717"/>
            <a:ext cx="6396160" cy="0"/>
          </a:xfrm>
          <a:prstGeom prst="line">
            <a:avLst/>
          </a:prstGeom>
          <a:ln w="9525" cap="rnd">
            <a:solidFill>
              <a:srgbClr val="FFFFFF"/>
            </a:solidFill>
            <a:prstDash val="solid"/>
            <a:headEnd type="none" w="sm" len="sm"/>
            <a:tailEnd type="none" w="sm" len="sm"/>
          </a:ln>
        </p:spPr>
        <p:txBody>
          <a:bodyPr/>
          <a:lstStyle/>
          <a:p>
            <a:endParaRPr lang="en-US"/>
          </a:p>
        </p:txBody>
      </p:sp>
      <p:sp>
        <p:nvSpPr>
          <p:cNvPr id="17" name="AutoShape 17"/>
          <p:cNvSpPr/>
          <p:nvPr/>
        </p:nvSpPr>
        <p:spPr>
          <a:xfrm rot="7679">
            <a:off x="10790639" y="6488512"/>
            <a:ext cx="6396160" cy="0"/>
          </a:xfrm>
          <a:prstGeom prst="line">
            <a:avLst/>
          </a:prstGeom>
          <a:ln w="9525" cap="rnd">
            <a:solidFill>
              <a:srgbClr val="FFFFFF"/>
            </a:solidFill>
            <a:prstDash val="solid"/>
            <a:headEnd type="none" w="sm" len="sm"/>
            <a:tailEnd type="none" w="sm" len="sm"/>
          </a:ln>
        </p:spPr>
        <p:txBody>
          <a:bodyPr/>
          <a:lstStyle/>
          <a:p>
            <a:endParaRPr lang="en-US"/>
          </a:p>
        </p:txBody>
      </p:sp>
      <p:sp>
        <p:nvSpPr>
          <p:cNvPr id="18" name="AutoShape 18"/>
          <p:cNvSpPr/>
          <p:nvPr/>
        </p:nvSpPr>
        <p:spPr>
          <a:xfrm rot="7679">
            <a:off x="10790639" y="7617910"/>
            <a:ext cx="6396160" cy="0"/>
          </a:xfrm>
          <a:prstGeom prst="line">
            <a:avLst/>
          </a:prstGeom>
          <a:ln w="9525" cap="rnd">
            <a:solidFill>
              <a:srgbClr val="FFFFFF"/>
            </a:solidFill>
            <a:prstDash val="solid"/>
            <a:headEnd type="none" w="sm" len="sm"/>
            <a:tailEnd type="none" w="sm" len="sm"/>
          </a:ln>
        </p:spPr>
        <p:txBody>
          <a:bodyPr/>
          <a:lstStyle/>
          <a:p>
            <a:endParaRPr lang="en-US"/>
          </a:p>
        </p:txBody>
      </p:sp>
      <p:sp>
        <p:nvSpPr>
          <p:cNvPr id="19" name="Freeform 19"/>
          <p:cNvSpPr/>
          <p:nvPr/>
        </p:nvSpPr>
        <p:spPr>
          <a:xfrm>
            <a:off x="12657865" y="7815554"/>
            <a:ext cx="2772710" cy="710868"/>
          </a:xfrm>
          <a:custGeom>
            <a:avLst/>
            <a:gdLst/>
            <a:ahLst/>
            <a:cxnLst/>
            <a:rect l="l" t="t" r="r" b="b"/>
            <a:pathLst>
              <a:path w="2772710" h="710868">
                <a:moveTo>
                  <a:pt x="0" y="0"/>
                </a:moveTo>
                <a:lnTo>
                  <a:pt x="2772709" y="0"/>
                </a:lnTo>
                <a:lnTo>
                  <a:pt x="2772709" y="710868"/>
                </a:lnTo>
                <a:lnTo>
                  <a:pt x="0" y="710868"/>
                </a:lnTo>
                <a:lnTo>
                  <a:pt x="0" y="0"/>
                </a:lnTo>
                <a:close/>
              </a:path>
            </a:pathLst>
          </a:custGeom>
          <a:blipFill>
            <a:blip r:embed="rId14"/>
            <a:stretch>
              <a:fillRect r="-23"/>
            </a:stretch>
          </a:blipFill>
        </p:spPr>
        <p:txBody>
          <a:bodyPr/>
          <a:lstStyle/>
          <a:p>
            <a:endParaRPr lang="en-US"/>
          </a:p>
        </p:txBody>
      </p:sp>
      <p:sp>
        <p:nvSpPr>
          <p:cNvPr id="20" name="Freeform 20"/>
          <p:cNvSpPr/>
          <p:nvPr/>
        </p:nvSpPr>
        <p:spPr>
          <a:xfrm>
            <a:off x="11393324" y="3368341"/>
            <a:ext cx="2195004" cy="606582"/>
          </a:xfrm>
          <a:custGeom>
            <a:avLst/>
            <a:gdLst/>
            <a:ahLst/>
            <a:cxnLst/>
            <a:rect l="l" t="t" r="r" b="b"/>
            <a:pathLst>
              <a:path w="2195004" h="606582">
                <a:moveTo>
                  <a:pt x="0" y="0"/>
                </a:moveTo>
                <a:lnTo>
                  <a:pt x="2195003" y="0"/>
                </a:lnTo>
                <a:lnTo>
                  <a:pt x="2195003" y="606582"/>
                </a:lnTo>
                <a:lnTo>
                  <a:pt x="0" y="606582"/>
                </a:lnTo>
                <a:lnTo>
                  <a:pt x="0" y="0"/>
                </a:lnTo>
                <a:close/>
              </a:path>
            </a:pathLst>
          </a:custGeom>
          <a:blipFill>
            <a:blip r:embed="rId15"/>
            <a:stretch>
              <a:fillRect/>
            </a:stretch>
          </a:blipFill>
        </p:spPr>
        <p:txBody>
          <a:bodyPr/>
          <a:lstStyle/>
          <a:p>
            <a:endParaRPr lang="en-US"/>
          </a:p>
        </p:txBody>
      </p:sp>
      <p:sp>
        <p:nvSpPr>
          <p:cNvPr id="21" name="Freeform 21"/>
          <p:cNvSpPr/>
          <p:nvPr/>
        </p:nvSpPr>
        <p:spPr>
          <a:xfrm>
            <a:off x="14994257" y="6727438"/>
            <a:ext cx="1179852" cy="691801"/>
          </a:xfrm>
          <a:custGeom>
            <a:avLst/>
            <a:gdLst/>
            <a:ahLst/>
            <a:cxnLst/>
            <a:rect l="l" t="t" r="r" b="b"/>
            <a:pathLst>
              <a:path w="1179852" h="691801">
                <a:moveTo>
                  <a:pt x="0" y="0"/>
                </a:moveTo>
                <a:lnTo>
                  <a:pt x="1179852" y="0"/>
                </a:lnTo>
                <a:lnTo>
                  <a:pt x="1179852" y="691801"/>
                </a:lnTo>
                <a:lnTo>
                  <a:pt x="0" y="691801"/>
                </a:lnTo>
                <a:lnTo>
                  <a:pt x="0" y="0"/>
                </a:lnTo>
                <a:close/>
              </a:path>
            </a:pathLst>
          </a:custGeom>
          <a:blipFill>
            <a:blip r:embed="rId16"/>
            <a:stretch>
              <a:fillRect/>
            </a:stretch>
          </a:blipFill>
        </p:spPr>
        <p:txBody>
          <a:bodyPr/>
          <a:lstStyle/>
          <a:p>
            <a:endParaRPr lang="en-US"/>
          </a:p>
        </p:txBody>
      </p:sp>
      <p:sp>
        <p:nvSpPr>
          <p:cNvPr id="22" name="TextBox 22"/>
          <p:cNvSpPr txBox="1"/>
          <p:nvPr/>
        </p:nvSpPr>
        <p:spPr>
          <a:xfrm>
            <a:off x="714197" y="747544"/>
            <a:ext cx="7634718" cy="717804"/>
          </a:xfrm>
          <a:prstGeom prst="rect">
            <a:avLst/>
          </a:prstGeom>
        </p:spPr>
        <p:txBody>
          <a:bodyPr lIns="0" tIns="0" rIns="0" bIns="0" rtlCol="0" anchor="t">
            <a:spAutoFit/>
          </a:bodyPr>
          <a:lstStyle/>
          <a:p>
            <a:pPr algn="l">
              <a:lnSpc>
                <a:spcPts val="5598"/>
              </a:lnSpc>
            </a:pPr>
            <a:r>
              <a:rPr lang="en-US" sz="5250">
                <a:solidFill>
                  <a:srgbClr val="333333"/>
                </a:solidFill>
                <a:latin typeface="Roboto Slab Bold"/>
              </a:rPr>
              <a:t>About MeBeBot</a:t>
            </a:r>
          </a:p>
        </p:txBody>
      </p:sp>
      <p:sp>
        <p:nvSpPr>
          <p:cNvPr id="23" name="TextBox 23"/>
          <p:cNvSpPr txBox="1"/>
          <p:nvPr/>
        </p:nvSpPr>
        <p:spPr>
          <a:xfrm>
            <a:off x="492583" y="1642251"/>
            <a:ext cx="9202678" cy="8562694"/>
          </a:xfrm>
          <a:prstGeom prst="rect">
            <a:avLst/>
          </a:prstGeom>
        </p:spPr>
        <p:txBody>
          <a:bodyPr lIns="0" tIns="0" rIns="0" bIns="0" rtlCol="0" anchor="t">
            <a:spAutoFit/>
          </a:bodyPr>
          <a:lstStyle/>
          <a:p>
            <a:pPr marL="632968" lvl="1" indent="-316484" algn="l">
              <a:lnSpc>
                <a:spcPts val="4200"/>
              </a:lnSpc>
              <a:buFont typeface="Arial"/>
              <a:buChar char="•"/>
            </a:pPr>
            <a:r>
              <a:rPr lang="en-US" sz="3500">
                <a:solidFill>
                  <a:srgbClr val="000000">
                    <a:alpha val="57647"/>
                  </a:srgbClr>
                </a:solidFill>
                <a:latin typeface="Roboto"/>
              </a:rPr>
              <a:t>SasS Solution, with AI Chatbot and Customer Portal for Employee Experience</a:t>
            </a:r>
          </a:p>
          <a:p>
            <a:pPr algn="l">
              <a:lnSpc>
                <a:spcPts val="4200"/>
              </a:lnSpc>
            </a:pPr>
            <a:endParaRPr lang="en-US" sz="3500">
              <a:solidFill>
                <a:srgbClr val="000000">
                  <a:alpha val="57647"/>
                </a:srgbClr>
              </a:solidFill>
              <a:latin typeface="Roboto"/>
            </a:endParaRPr>
          </a:p>
          <a:p>
            <a:pPr marL="632968" lvl="1" indent="-316484" algn="l">
              <a:lnSpc>
                <a:spcPts val="4200"/>
              </a:lnSpc>
              <a:buFont typeface="Arial"/>
              <a:buChar char="•"/>
            </a:pPr>
            <a:r>
              <a:rPr lang="en-US" sz="3500">
                <a:solidFill>
                  <a:srgbClr val="000000">
                    <a:alpha val="57647"/>
                  </a:srgbClr>
                </a:solidFill>
                <a:latin typeface="Roboto"/>
              </a:rPr>
              <a:t>Adopted by employees in 50+ countries</a:t>
            </a:r>
          </a:p>
          <a:p>
            <a:pPr algn="l">
              <a:lnSpc>
                <a:spcPts val="4200"/>
              </a:lnSpc>
            </a:pPr>
            <a:endParaRPr lang="en-US" sz="3500">
              <a:solidFill>
                <a:srgbClr val="000000">
                  <a:alpha val="57647"/>
                </a:srgbClr>
              </a:solidFill>
              <a:latin typeface="Roboto"/>
            </a:endParaRPr>
          </a:p>
          <a:p>
            <a:pPr marL="632968" lvl="1" indent="-316484" algn="l">
              <a:lnSpc>
                <a:spcPts val="4200"/>
              </a:lnSpc>
              <a:buFont typeface="Arial"/>
              <a:buChar char="•"/>
            </a:pPr>
            <a:r>
              <a:rPr lang="en-US" sz="3500">
                <a:solidFill>
                  <a:srgbClr val="000000">
                    <a:alpha val="57647"/>
                  </a:srgbClr>
                </a:solidFill>
                <a:latin typeface="Roboto"/>
              </a:rPr>
              <a:t>Focus on automation of employees' FAQs, push messaging, pulse surveys and data</a:t>
            </a:r>
          </a:p>
          <a:p>
            <a:pPr algn="l">
              <a:lnSpc>
                <a:spcPts val="4200"/>
              </a:lnSpc>
            </a:pPr>
            <a:endParaRPr lang="en-US" sz="3500">
              <a:solidFill>
                <a:srgbClr val="000000">
                  <a:alpha val="57647"/>
                </a:srgbClr>
              </a:solidFill>
              <a:latin typeface="Roboto"/>
            </a:endParaRPr>
          </a:p>
          <a:p>
            <a:pPr marL="632968" lvl="1" indent="-316484" algn="l">
              <a:lnSpc>
                <a:spcPts val="4200"/>
              </a:lnSpc>
              <a:buFont typeface="Arial"/>
              <a:buChar char="•"/>
            </a:pPr>
            <a:r>
              <a:rPr lang="en-US" sz="3500">
                <a:solidFill>
                  <a:srgbClr val="000000">
                    <a:alpha val="57647"/>
                  </a:srgbClr>
                </a:solidFill>
                <a:latin typeface="Roboto"/>
              </a:rPr>
              <a:t>Award-winning solution, including “Brilliant Bot” selection in Slack App Marketplace</a:t>
            </a:r>
          </a:p>
          <a:p>
            <a:pPr algn="l">
              <a:lnSpc>
                <a:spcPts val="4200"/>
              </a:lnSpc>
            </a:pPr>
            <a:endParaRPr lang="en-US" sz="3500">
              <a:solidFill>
                <a:srgbClr val="000000">
                  <a:alpha val="57647"/>
                </a:srgbClr>
              </a:solidFill>
              <a:latin typeface="Roboto"/>
            </a:endParaRPr>
          </a:p>
          <a:p>
            <a:pPr marL="632968" lvl="1" indent="-316484" algn="l">
              <a:lnSpc>
                <a:spcPts val="4200"/>
              </a:lnSpc>
              <a:buFont typeface="Arial"/>
              <a:buChar char="•"/>
            </a:pPr>
            <a:r>
              <a:rPr lang="en-US" sz="3500">
                <a:solidFill>
                  <a:srgbClr val="000000">
                    <a:alpha val="57647"/>
                  </a:srgbClr>
                </a:solidFill>
                <a:latin typeface="Roboto"/>
              </a:rPr>
              <a:t>Five Star reviews on G2 and Top 11 HR Chatbots on Select Software Reviews</a:t>
            </a:r>
          </a:p>
          <a:p>
            <a:pPr algn="l">
              <a:lnSpc>
                <a:spcPts val="4200"/>
              </a:lnSpc>
            </a:pPr>
            <a:endParaRPr lang="en-US" sz="3500">
              <a:solidFill>
                <a:srgbClr val="000000">
                  <a:alpha val="57647"/>
                </a:srgbClr>
              </a:solidFill>
              <a:latin typeface="Roboto"/>
            </a:endParaRPr>
          </a:p>
          <a:p>
            <a:pPr marL="633413" lvl="1" indent="-316706" algn="l">
              <a:lnSpc>
                <a:spcPts val="4200"/>
              </a:lnSpc>
              <a:buFont typeface="Arial"/>
              <a:buChar char="•"/>
            </a:pPr>
            <a:r>
              <a:rPr lang="en-US" sz="3500">
                <a:solidFill>
                  <a:srgbClr val="000000">
                    <a:alpha val="57647"/>
                  </a:srgbClr>
                </a:solidFill>
                <a:latin typeface="Roboto"/>
              </a:rPr>
              <a:t>100% customer renewals </a:t>
            </a:r>
          </a:p>
          <a:p>
            <a:pPr marL="651510" lvl="1" indent="-325755" algn="l">
              <a:lnSpc>
                <a:spcPts val="4320"/>
              </a:lnSpc>
            </a:pPr>
            <a:endParaRPr lang="en-US" sz="3500">
              <a:solidFill>
                <a:srgbClr val="000000">
                  <a:alpha val="57647"/>
                </a:srgbClr>
              </a:solidFill>
              <a:latin typeface="Roboto"/>
            </a:endParaRPr>
          </a:p>
        </p:txBody>
      </p:sp>
    </p:spTree>
  </p:cSld>
  <p:clrMapOvr>
    <a:masterClrMapping/>
  </p:clrMapOvr>
  <p:timing>
    <p:tnLst>
      <p:par>
        <p:cTn id="1" dur="indefinite" restart="never" nodeType="tmRoot">
          <p:childTnLst>
            <p:video>
              <p:cMediaNode vol="100000">
                <p:cTn id="2" fill="hold" display="0">
                  <p:stCondLst>
                    <p:cond delay="indefinite"/>
                  </p:stCondLst>
                </p:cTn>
                <p:tgtEl>
                  <p:spTgt spid="10"/>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00262" y="-576366"/>
            <a:ext cx="9773325" cy="10533611"/>
          </a:xfrm>
          <a:custGeom>
            <a:avLst/>
            <a:gdLst/>
            <a:ahLst/>
            <a:cxnLst/>
            <a:rect l="l" t="t" r="r" b="b"/>
            <a:pathLst>
              <a:path w="9773325" h="10533611">
                <a:moveTo>
                  <a:pt x="0" y="0"/>
                </a:moveTo>
                <a:lnTo>
                  <a:pt x="9773325" y="0"/>
                </a:lnTo>
                <a:lnTo>
                  <a:pt x="9773325" y="10533611"/>
                </a:lnTo>
                <a:lnTo>
                  <a:pt x="0" y="10533611"/>
                </a:lnTo>
                <a:lnTo>
                  <a:pt x="0" y="0"/>
                </a:lnTo>
                <a:close/>
              </a:path>
            </a:pathLst>
          </a:custGeom>
          <a:blipFill>
            <a:blip r:embed="rId2"/>
            <a:stretch>
              <a:fillRect l="-6739" r="-6739"/>
            </a:stretch>
          </a:blipFill>
        </p:spPr>
        <p:txBody>
          <a:bodyPr/>
          <a:lstStyle/>
          <a:p>
            <a:endParaRPr lang="en-US"/>
          </a:p>
        </p:txBody>
      </p:sp>
      <p:sp>
        <p:nvSpPr>
          <p:cNvPr id="3" name="Freeform 3"/>
          <p:cNvSpPr/>
          <p:nvPr/>
        </p:nvSpPr>
        <p:spPr>
          <a:xfrm>
            <a:off x="1028700" y="1354058"/>
            <a:ext cx="4535454" cy="1286420"/>
          </a:xfrm>
          <a:custGeom>
            <a:avLst/>
            <a:gdLst/>
            <a:ahLst/>
            <a:cxnLst/>
            <a:rect l="l" t="t" r="r" b="b"/>
            <a:pathLst>
              <a:path w="4535454" h="1286420">
                <a:moveTo>
                  <a:pt x="0" y="0"/>
                </a:moveTo>
                <a:lnTo>
                  <a:pt x="4535454" y="0"/>
                </a:lnTo>
                <a:lnTo>
                  <a:pt x="4535454" y="1286420"/>
                </a:lnTo>
                <a:lnTo>
                  <a:pt x="0" y="12864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028700" y="3117155"/>
            <a:ext cx="5056695" cy="1193800"/>
          </a:xfrm>
          <a:prstGeom prst="rect">
            <a:avLst/>
          </a:prstGeom>
        </p:spPr>
        <p:txBody>
          <a:bodyPr lIns="0" tIns="0" rIns="0" bIns="0" rtlCol="0" anchor="t">
            <a:spAutoFit/>
          </a:bodyPr>
          <a:lstStyle/>
          <a:p>
            <a:pPr>
              <a:lnSpc>
                <a:spcPts val="9799"/>
              </a:lnSpc>
            </a:pPr>
            <a:r>
              <a:rPr lang="en-US" sz="6999">
                <a:solidFill>
                  <a:srgbClr val="EB862D"/>
                </a:solidFill>
                <a:latin typeface="Roboto Slab Medium"/>
              </a:rPr>
              <a:t>Contact Us</a:t>
            </a:r>
          </a:p>
        </p:txBody>
      </p:sp>
      <p:grpSp>
        <p:nvGrpSpPr>
          <p:cNvPr id="5" name="Group 5"/>
          <p:cNvGrpSpPr/>
          <p:nvPr/>
        </p:nvGrpSpPr>
        <p:grpSpPr>
          <a:xfrm>
            <a:off x="1028700" y="4588045"/>
            <a:ext cx="514350" cy="514350"/>
            <a:chOff x="0" y="0"/>
            <a:chExt cx="685800" cy="685800"/>
          </a:xfrm>
        </p:grpSpPr>
        <p:sp>
          <p:nvSpPr>
            <p:cNvPr id="6" name="Freeform 6"/>
            <p:cNvSpPr/>
            <p:nvPr/>
          </p:nvSpPr>
          <p:spPr>
            <a:xfrm>
              <a:off x="0" y="0"/>
              <a:ext cx="685800" cy="685800"/>
            </a:xfrm>
            <a:custGeom>
              <a:avLst/>
              <a:gdLst/>
              <a:ahLst/>
              <a:cxnLst/>
              <a:rect l="l" t="t" r="r" b="b"/>
              <a:pathLst>
                <a:path w="685800" h="685800">
                  <a:moveTo>
                    <a:pt x="0" y="0"/>
                  </a:moveTo>
                  <a:lnTo>
                    <a:pt x="685800" y="0"/>
                  </a:lnTo>
                  <a:lnTo>
                    <a:pt x="685800" y="685800"/>
                  </a:lnTo>
                  <a:lnTo>
                    <a:pt x="0" y="685800"/>
                  </a:lnTo>
                  <a:close/>
                </a:path>
              </a:pathLst>
            </a:custGeom>
            <a:solidFill>
              <a:srgbClr val="5B9FB0">
                <a:alpha val="29804"/>
              </a:srgbClr>
            </a:solidFill>
          </p:spPr>
          <p:txBody>
            <a:bodyPr/>
            <a:lstStyle/>
            <a:p>
              <a:endParaRPr lang="en-US"/>
            </a:p>
          </p:txBody>
        </p:sp>
      </p:grpSp>
      <p:sp>
        <p:nvSpPr>
          <p:cNvPr id="7" name="Freeform 7"/>
          <p:cNvSpPr/>
          <p:nvPr/>
        </p:nvSpPr>
        <p:spPr>
          <a:xfrm>
            <a:off x="1157288" y="4716632"/>
            <a:ext cx="257175" cy="257175"/>
          </a:xfrm>
          <a:custGeom>
            <a:avLst/>
            <a:gdLst/>
            <a:ahLst/>
            <a:cxnLst/>
            <a:rect l="l" t="t" r="r" b="b"/>
            <a:pathLst>
              <a:path w="257175" h="257175">
                <a:moveTo>
                  <a:pt x="0" y="0"/>
                </a:moveTo>
                <a:lnTo>
                  <a:pt x="257174" y="0"/>
                </a:lnTo>
                <a:lnTo>
                  <a:pt x="257174" y="257175"/>
                </a:lnTo>
                <a:lnTo>
                  <a:pt x="0" y="257175"/>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757363" y="4671389"/>
            <a:ext cx="7269956" cy="405160"/>
          </a:xfrm>
          <a:prstGeom prst="rect">
            <a:avLst/>
          </a:prstGeom>
        </p:spPr>
        <p:txBody>
          <a:bodyPr lIns="0" tIns="0" rIns="0" bIns="0" rtlCol="0" anchor="t">
            <a:spAutoFit/>
          </a:bodyPr>
          <a:lstStyle/>
          <a:p>
            <a:pPr algn="l">
              <a:lnSpc>
                <a:spcPts val="3169"/>
              </a:lnSpc>
            </a:pPr>
            <a:r>
              <a:rPr lang="en-US" sz="2550">
                <a:solidFill>
                  <a:srgbClr val="333333"/>
                </a:solidFill>
                <a:latin typeface="Roboto"/>
              </a:rPr>
              <a:t>info@mebebot.com</a:t>
            </a:r>
          </a:p>
        </p:txBody>
      </p:sp>
      <p:grpSp>
        <p:nvGrpSpPr>
          <p:cNvPr id="9" name="Group 9"/>
          <p:cNvGrpSpPr/>
          <p:nvPr/>
        </p:nvGrpSpPr>
        <p:grpSpPr>
          <a:xfrm>
            <a:off x="1028700" y="5388145"/>
            <a:ext cx="514350" cy="514350"/>
            <a:chOff x="0" y="0"/>
            <a:chExt cx="685800" cy="685800"/>
          </a:xfrm>
        </p:grpSpPr>
        <p:sp>
          <p:nvSpPr>
            <p:cNvPr id="10" name="Freeform 10"/>
            <p:cNvSpPr/>
            <p:nvPr/>
          </p:nvSpPr>
          <p:spPr>
            <a:xfrm>
              <a:off x="0" y="0"/>
              <a:ext cx="685800" cy="685800"/>
            </a:xfrm>
            <a:custGeom>
              <a:avLst/>
              <a:gdLst/>
              <a:ahLst/>
              <a:cxnLst/>
              <a:rect l="l" t="t" r="r" b="b"/>
              <a:pathLst>
                <a:path w="685800" h="685800">
                  <a:moveTo>
                    <a:pt x="0" y="0"/>
                  </a:moveTo>
                  <a:lnTo>
                    <a:pt x="685800" y="0"/>
                  </a:lnTo>
                  <a:lnTo>
                    <a:pt x="685800" y="685800"/>
                  </a:lnTo>
                  <a:lnTo>
                    <a:pt x="0" y="685800"/>
                  </a:lnTo>
                  <a:close/>
                </a:path>
              </a:pathLst>
            </a:custGeom>
            <a:solidFill>
              <a:srgbClr val="00A0B0">
                <a:alpha val="29804"/>
              </a:srgbClr>
            </a:solidFill>
          </p:spPr>
          <p:txBody>
            <a:bodyPr/>
            <a:lstStyle/>
            <a:p>
              <a:endParaRPr lang="en-US"/>
            </a:p>
          </p:txBody>
        </p:sp>
      </p:grpSp>
      <p:sp>
        <p:nvSpPr>
          <p:cNvPr id="11" name="Freeform 11"/>
          <p:cNvSpPr/>
          <p:nvPr/>
        </p:nvSpPr>
        <p:spPr>
          <a:xfrm>
            <a:off x="1169193" y="5516732"/>
            <a:ext cx="233362" cy="257175"/>
          </a:xfrm>
          <a:custGeom>
            <a:avLst/>
            <a:gdLst/>
            <a:ahLst/>
            <a:cxnLst/>
            <a:rect l="l" t="t" r="r" b="b"/>
            <a:pathLst>
              <a:path w="233362" h="257175">
                <a:moveTo>
                  <a:pt x="0" y="0"/>
                </a:moveTo>
                <a:lnTo>
                  <a:pt x="233362" y="0"/>
                </a:lnTo>
                <a:lnTo>
                  <a:pt x="233362" y="257175"/>
                </a:lnTo>
                <a:lnTo>
                  <a:pt x="0" y="257175"/>
                </a:lnTo>
                <a:lnTo>
                  <a:pt x="0" y="0"/>
                </a:lnTo>
                <a:close/>
              </a:path>
            </a:pathLst>
          </a:custGeom>
          <a:blipFill>
            <a:blip r:embed="rId6"/>
            <a:stretch>
              <a:fillRect b="-2083"/>
            </a:stretch>
          </a:blipFill>
        </p:spPr>
        <p:txBody>
          <a:bodyPr/>
          <a:lstStyle/>
          <a:p>
            <a:endParaRPr lang="en-US"/>
          </a:p>
        </p:txBody>
      </p:sp>
      <p:sp>
        <p:nvSpPr>
          <p:cNvPr id="12" name="TextBox 12"/>
          <p:cNvSpPr txBox="1"/>
          <p:nvPr/>
        </p:nvSpPr>
        <p:spPr>
          <a:xfrm>
            <a:off x="1757363" y="5471489"/>
            <a:ext cx="7269956" cy="405160"/>
          </a:xfrm>
          <a:prstGeom prst="rect">
            <a:avLst/>
          </a:prstGeom>
        </p:spPr>
        <p:txBody>
          <a:bodyPr lIns="0" tIns="0" rIns="0" bIns="0" rtlCol="0" anchor="t">
            <a:spAutoFit/>
          </a:bodyPr>
          <a:lstStyle/>
          <a:p>
            <a:pPr algn="l">
              <a:lnSpc>
                <a:spcPts val="3169"/>
              </a:lnSpc>
            </a:pPr>
            <a:r>
              <a:rPr lang="en-US" sz="2550">
                <a:solidFill>
                  <a:srgbClr val="333333"/>
                </a:solidFill>
                <a:latin typeface="Roboto"/>
              </a:rPr>
              <a:t>(726) 999-0151</a:t>
            </a:r>
          </a:p>
        </p:txBody>
      </p:sp>
      <p:grpSp>
        <p:nvGrpSpPr>
          <p:cNvPr id="13" name="Group 13"/>
          <p:cNvGrpSpPr/>
          <p:nvPr/>
        </p:nvGrpSpPr>
        <p:grpSpPr>
          <a:xfrm>
            <a:off x="1028700" y="6188245"/>
            <a:ext cx="514350" cy="514350"/>
            <a:chOff x="0" y="0"/>
            <a:chExt cx="685800" cy="685800"/>
          </a:xfrm>
        </p:grpSpPr>
        <p:sp>
          <p:nvSpPr>
            <p:cNvPr id="14" name="Freeform 14"/>
            <p:cNvSpPr/>
            <p:nvPr/>
          </p:nvSpPr>
          <p:spPr>
            <a:xfrm>
              <a:off x="0" y="0"/>
              <a:ext cx="685800" cy="685800"/>
            </a:xfrm>
            <a:custGeom>
              <a:avLst/>
              <a:gdLst/>
              <a:ahLst/>
              <a:cxnLst/>
              <a:rect l="l" t="t" r="r" b="b"/>
              <a:pathLst>
                <a:path w="685800" h="685800">
                  <a:moveTo>
                    <a:pt x="0" y="0"/>
                  </a:moveTo>
                  <a:lnTo>
                    <a:pt x="685800" y="0"/>
                  </a:lnTo>
                  <a:lnTo>
                    <a:pt x="685800" y="685800"/>
                  </a:lnTo>
                  <a:lnTo>
                    <a:pt x="0" y="685800"/>
                  </a:lnTo>
                  <a:close/>
                </a:path>
              </a:pathLst>
            </a:custGeom>
            <a:solidFill>
              <a:srgbClr val="00A0B0">
                <a:alpha val="29804"/>
              </a:srgbClr>
            </a:solidFill>
          </p:spPr>
          <p:txBody>
            <a:bodyPr/>
            <a:lstStyle/>
            <a:p>
              <a:endParaRPr lang="en-US"/>
            </a:p>
          </p:txBody>
        </p:sp>
      </p:grpSp>
      <p:sp>
        <p:nvSpPr>
          <p:cNvPr id="15" name="Freeform 15"/>
          <p:cNvSpPr/>
          <p:nvPr/>
        </p:nvSpPr>
        <p:spPr>
          <a:xfrm>
            <a:off x="1157288" y="6319214"/>
            <a:ext cx="257175" cy="252413"/>
          </a:xfrm>
          <a:custGeom>
            <a:avLst/>
            <a:gdLst/>
            <a:ahLst/>
            <a:cxnLst/>
            <a:rect l="l" t="t" r="r" b="b"/>
            <a:pathLst>
              <a:path w="257175" h="252413">
                <a:moveTo>
                  <a:pt x="0" y="0"/>
                </a:moveTo>
                <a:lnTo>
                  <a:pt x="257174" y="0"/>
                </a:lnTo>
                <a:lnTo>
                  <a:pt x="257174" y="252413"/>
                </a:lnTo>
                <a:lnTo>
                  <a:pt x="0" y="252413"/>
                </a:lnTo>
                <a:lnTo>
                  <a:pt x="0" y="0"/>
                </a:lnTo>
                <a:close/>
              </a:path>
            </a:pathLst>
          </a:custGeom>
          <a:blipFill>
            <a:blip r:embed="rId7"/>
            <a:stretch>
              <a:fillRect b="-1886"/>
            </a:stretch>
          </a:blipFill>
        </p:spPr>
        <p:txBody>
          <a:bodyPr/>
          <a:lstStyle/>
          <a:p>
            <a:endParaRPr lang="en-US"/>
          </a:p>
        </p:txBody>
      </p:sp>
      <p:sp>
        <p:nvSpPr>
          <p:cNvPr id="16" name="TextBox 16"/>
          <p:cNvSpPr txBox="1"/>
          <p:nvPr/>
        </p:nvSpPr>
        <p:spPr>
          <a:xfrm>
            <a:off x="1757363" y="6271589"/>
            <a:ext cx="7269956" cy="405160"/>
          </a:xfrm>
          <a:prstGeom prst="rect">
            <a:avLst/>
          </a:prstGeom>
        </p:spPr>
        <p:txBody>
          <a:bodyPr lIns="0" tIns="0" rIns="0" bIns="0" rtlCol="0" anchor="t">
            <a:spAutoFit/>
          </a:bodyPr>
          <a:lstStyle/>
          <a:p>
            <a:pPr algn="l">
              <a:lnSpc>
                <a:spcPts val="3169"/>
              </a:lnSpc>
            </a:pPr>
            <a:r>
              <a:rPr lang="en-US" sz="2550">
                <a:solidFill>
                  <a:srgbClr val="333333"/>
                </a:solidFill>
                <a:latin typeface="Roboto"/>
              </a:rPr>
              <a:t>https://www.mebebot.com</a:t>
            </a:r>
          </a:p>
        </p:txBody>
      </p:sp>
      <p:grpSp>
        <p:nvGrpSpPr>
          <p:cNvPr id="17" name="Group 17"/>
          <p:cNvGrpSpPr/>
          <p:nvPr/>
        </p:nvGrpSpPr>
        <p:grpSpPr>
          <a:xfrm>
            <a:off x="1028700" y="6988345"/>
            <a:ext cx="514350" cy="514350"/>
            <a:chOff x="0" y="0"/>
            <a:chExt cx="685800" cy="685800"/>
          </a:xfrm>
        </p:grpSpPr>
        <p:sp>
          <p:nvSpPr>
            <p:cNvPr id="18" name="Freeform 18"/>
            <p:cNvSpPr/>
            <p:nvPr/>
          </p:nvSpPr>
          <p:spPr>
            <a:xfrm>
              <a:off x="0" y="0"/>
              <a:ext cx="685800" cy="685800"/>
            </a:xfrm>
            <a:custGeom>
              <a:avLst/>
              <a:gdLst/>
              <a:ahLst/>
              <a:cxnLst/>
              <a:rect l="l" t="t" r="r" b="b"/>
              <a:pathLst>
                <a:path w="685800" h="685800">
                  <a:moveTo>
                    <a:pt x="0" y="0"/>
                  </a:moveTo>
                  <a:lnTo>
                    <a:pt x="685800" y="0"/>
                  </a:lnTo>
                  <a:lnTo>
                    <a:pt x="685800" y="685800"/>
                  </a:lnTo>
                  <a:lnTo>
                    <a:pt x="0" y="685800"/>
                  </a:lnTo>
                  <a:close/>
                </a:path>
              </a:pathLst>
            </a:custGeom>
            <a:solidFill>
              <a:srgbClr val="00A0B0">
                <a:alpha val="29804"/>
              </a:srgbClr>
            </a:solidFill>
          </p:spPr>
          <p:txBody>
            <a:bodyPr/>
            <a:lstStyle/>
            <a:p>
              <a:endParaRPr lang="en-US"/>
            </a:p>
          </p:txBody>
        </p:sp>
      </p:grpSp>
      <p:sp>
        <p:nvSpPr>
          <p:cNvPr id="19" name="Freeform 19"/>
          <p:cNvSpPr/>
          <p:nvPr/>
        </p:nvSpPr>
        <p:spPr>
          <a:xfrm>
            <a:off x="1157288" y="7116932"/>
            <a:ext cx="257175" cy="257175"/>
          </a:xfrm>
          <a:custGeom>
            <a:avLst/>
            <a:gdLst/>
            <a:ahLst/>
            <a:cxnLst/>
            <a:rect l="l" t="t" r="r" b="b"/>
            <a:pathLst>
              <a:path w="257175" h="257175">
                <a:moveTo>
                  <a:pt x="0" y="0"/>
                </a:moveTo>
                <a:lnTo>
                  <a:pt x="257174" y="0"/>
                </a:lnTo>
                <a:lnTo>
                  <a:pt x="257174" y="257175"/>
                </a:lnTo>
                <a:lnTo>
                  <a:pt x="0" y="257175"/>
                </a:lnTo>
                <a:lnTo>
                  <a:pt x="0" y="0"/>
                </a:lnTo>
                <a:close/>
              </a:path>
            </a:pathLst>
          </a:custGeom>
          <a:blipFill>
            <a:blip r:embed="rId8"/>
            <a:stretch>
              <a:fillRect/>
            </a:stretch>
          </a:blipFill>
        </p:spPr>
        <p:txBody>
          <a:bodyPr/>
          <a:lstStyle/>
          <a:p>
            <a:endParaRPr lang="en-US"/>
          </a:p>
        </p:txBody>
      </p:sp>
      <p:sp>
        <p:nvSpPr>
          <p:cNvPr id="20" name="TextBox 20"/>
          <p:cNvSpPr txBox="1"/>
          <p:nvPr/>
        </p:nvSpPr>
        <p:spPr>
          <a:xfrm>
            <a:off x="1757363" y="7071689"/>
            <a:ext cx="7269956" cy="405160"/>
          </a:xfrm>
          <a:prstGeom prst="rect">
            <a:avLst/>
          </a:prstGeom>
        </p:spPr>
        <p:txBody>
          <a:bodyPr lIns="0" tIns="0" rIns="0" bIns="0" rtlCol="0" anchor="t">
            <a:spAutoFit/>
          </a:bodyPr>
          <a:lstStyle/>
          <a:p>
            <a:pPr algn="l">
              <a:lnSpc>
                <a:spcPts val="3169"/>
              </a:lnSpc>
            </a:pPr>
            <a:r>
              <a:rPr lang="en-US" sz="2550">
                <a:solidFill>
                  <a:srgbClr val="333333"/>
                </a:solidFill>
                <a:latin typeface="Roboto"/>
              </a:rPr>
              <a:t>https://www.linkedin.com/company/mebebot</a:t>
            </a:r>
          </a:p>
        </p:txBody>
      </p:sp>
      <p:grpSp>
        <p:nvGrpSpPr>
          <p:cNvPr id="21" name="Group 21"/>
          <p:cNvGrpSpPr/>
          <p:nvPr/>
        </p:nvGrpSpPr>
        <p:grpSpPr>
          <a:xfrm>
            <a:off x="1028700" y="7788445"/>
            <a:ext cx="514350" cy="514350"/>
            <a:chOff x="0" y="0"/>
            <a:chExt cx="685800" cy="685800"/>
          </a:xfrm>
        </p:grpSpPr>
        <p:sp>
          <p:nvSpPr>
            <p:cNvPr id="22" name="Freeform 22"/>
            <p:cNvSpPr/>
            <p:nvPr/>
          </p:nvSpPr>
          <p:spPr>
            <a:xfrm>
              <a:off x="0" y="0"/>
              <a:ext cx="685800" cy="685800"/>
            </a:xfrm>
            <a:custGeom>
              <a:avLst/>
              <a:gdLst/>
              <a:ahLst/>
              <a:cxnLst/>
              <a:rect l="l" t="t" r="r" b="b"/>
              <a:pathLst>
                <a:path w="685800" h="685800">
                  <a:moveTo>
                    <a:pt x="0" y="0"/>
                  </a:moveTo>
                  <a:lnTo>
                    <a:pt x="685800" y="0"/>
                  </a:lnTo>
                  <a:lnTo>
                    <a:pt x="685800" y="685800"/>
                  </a:lnTo>
                  <a:lnTo>
                    <a:pt x="0" y="685800"/>
                  </a:lnTo>
                  <a:close/>
                </a:path>
              </a:pathLst>
            </a:custGeom>
            <a:solidFill>
              <a:srgbClr val="00A0B0">
                <a:alpha val="29804"/>
              </a:srgbClr>
            </a:solidFill>
          </p:spPr>
          <p:txBody>
            <a:bodyPr/>
            <a:lstStyle/>
            <a:p>
              <a:endParaRPr lang="en-US"/>
            </a:p>
          </p:txBody>
        </p:sp>
      </p:grpSp>
      <p:sp>
        <p:nvSpPr>
          <p:cNvPr id="23" name="Freeform 23"/>
          <p:cNvSpPr/>
          <p:nvPr/>
        </p:nvSpPr>
        <p:spPr>
          <a:xfrm>
            <a:off x="1157288" y="7938464"/>
            <a:ext cx="257175" cy="214312"/>
          </a:xfrm>
          <a:custGeom>
            <a:avLst/>
            <a:gdLst/>
            <a:ahLst/>
            <a:cxnLst/>
            <a:rect l="l" t="t" r="r" b="b"/>
            <a:pathLst>
              <a:path w="257175" h="214312">
                <a:moveTo>
                  <a:pt x="0" y="0"/>
                </a:moveTo>
                <a:lnTo>
                  <a:pt x="257174" y="0"/>
                </a:lnTo>
                <a:lnTo>
                  <a:pt x="257174" y="214313"/>
                </a:lnTo>
                <a:lnTo>
                  <a:pt x="0" y="214313"/>
                </a:lnTo>
                <a:lnTo>
                  <a:pt x="0" y="0"/>
                </a:lnTo>
                <a:close/>
              </a:path>
            </a:pathLst>
          </a:custGeom>
          <a:blipFill>
            <a:blip r:embed="rId9"/>
            <a:stretch>
              <a:fillRect/>
            </a:stretch>
          </a:blipFill>
        </p:spPr>
        <p:txBody>
          <a:bodyPr/>
          <a:lstStyle/>
          <a:p>
            <a:endParaRPr lang="en-US"/>
          </a:p>
        </p:txBody>
      </p:sp>
      <p:sp>
        <p:nvSpPr>
          <p:cNvPr id="24" name="TextBox 24"/>
          <p:cNvSpPr txBox="1"/>
          <p:nvPr/>
        </p:nvSpPr>
        <p:spPr>
          <a:xfrm>
            <a:off x="1757363" y="7871789"/>
            <a:ext cx="7269956" cy="405160"/>
          </a:xfrm>
          <a:prstGeom prst="rect">
            <a:avLst/>
          </a:prstGeom>
        </p:spPr>
        <p:txBody>
          <a:bodyPr lIns="0" tIns="0" rIns="0" bIns="0" rtlCol="0" anchor="t">
            <a:spAutoFit/>
          </a:bodyPr>
          <a:lstStyle/>
          <a:p>
            <a:pPr algn="l">
              <a:lnSpc>
                <a:spcPts val="3169"/>
              </a:lnSpc>
            </a:pPr>
            <a:r>
              <a:rPr lang="en-US" sz="2550">
                <a:solidFill>
                  <a:srgbClr val="333333"/>
                </a:solidFill>
                <a:latin typeface="Roboto"/>
              </a:rPr>
              <a:t>@HRTalkBot</a:t>
            </a:r>
          </a:p>
        </p:txBody>
      </p:sp>
      <p:grpSp>
        <p:nvGrpSpPr>
          <p:cNvPr id="25" name="Group 25"/>
          <p:cNvGrpSpPr/>
          <p:nvPr/>
        </p:nvGrpSpPr>
        <p:grpSpPr>
          <a:xfrm>
            <a:off x="1028700" y="8588545"/>
            <a:ext cx="514350" cy="514350"/>
            <a:chOff x="0" y="0"/>
            <a:chExt cx="685800" cy="685800"/>
          </a:xfrm>
        </p:grpSpPr>
        <p:sp>
          <p:nvSpPr>
            <p:cNvPr id="26" name="Freeform 26"/>
            <p:cNvSpPr/>
            <p:nvPr/>
          </p:nvSpPr>
          <p:spPr>
            <a:xfrm>
              <a:off x="0" y="0"/>
              <a:ext cx="685800" cy="685800"/>
            </a:xfrm>
            <a:custGeom>
              <a:avLst/>
              <a:gdLst/>
              <a:ahLst/>
              <a:cxnLst/>
              <a:rect l="l" t="t" r="r" b="b"/>
              <a:pathLst>
                <a:path w="685800" h="685800">
                  <a:moveTo>
                    <a:pt x="0" y="0"/>
                  </a:moveTo>
                  <a:lnTo>
                    <a:pt x="685800" y="0"/>
                  </a:lnTo>
                  <a:lnTo>
                    <a:pt x="685800" y="685800"/>
                  </a:lnTo>
                  <a:lnTo>
                    <a:pt x="0" y="685800"/>
                  </a:lnTo>
                  <a:close/>
                </a:path>
              </a:pathLst>
            </a:custGeom>
            <a:solidFill>
              <a:srgbClr val="00A0B0">
                <a:alpha val="29804"/>
              </a:srgbClr>
            </a:solidFill>
          </p:spPr>
          <p:txBody>
            <a:bodyPr/>
            <a:lstStyle/>
            <a:p>
              <a:endParaRPr lang="en-US"/>
            </a:p>
          </p:txBody>
        </p:sp>
      </p:grpSp>
      <p:sp>
        <p:nvSpPr>
          <p:cNvPr id="27" name="Freeform 27"/>
          <p:cNvSpPr/>
          <p:nvPr/>
        </p:nvSpPr>
        <p:spPr>
          <a:xfrm>
            <a:off x="1157288" y="8717132"/>
            <a:ext cx="257175" cy="257175"/>
          </a:xfrm>
          <a:custGeom>
            <a:avLst/>
            <a:gdLst/>
            <a:ahLst/>
            <a:cxnLst/>
            <a:rect l="l" t="t" r="r" b="b"/>
            <a:pathLst>
              <a:path w="257175" h="257175">
                <a:moveTo>
                  <a:pt x="0" y="0"/>
                </a:moveTo>
                <a:lnTo>
                  <a:pt x="257174" y="0"/>
                </a:lnTo>
                <a:lnTo>
                  <a:pt x="257174" y="257175"/>
                </a:lnTo>
                <a:lnTo>
                  <a:pt x="0" y="257175"/>
                </a:lnTo>
                <a:lnTo>
                  <a:pt x="0" y="0"/>
                </a:lnTo>
                <a:close/>
              </a:path>
            </a:pathLst>
          </a:custGeom>
          <a:blipFill>
            <a:blip r:embed="rId10"/>
            <a:stretch>
              <a:fillRect/>
            </a:stretch>
          </a:blipFill>
        </p:spPr>
        <p:txBody>
          <a:bodyPr/>
          <a:lstStyle/>
          <a:p>
            <a:endParaRPr lang="en-US"/>
          </a:p>
        </p:txBody>
      </p:sp>
      <p:sp>
        <p:nvSpPr>
          <p:cNvPr id="28" name="TextBox 28"/>
          <p:cNvSpPr txBox="1"/>
          <p:nvPr/>
        </p:nvSpPr>
        <p:spPr>
          <a:xfrm>
            <a:off x="1757363" y="8671889"/>
            <a:ext cx="7269956" cy="405160"/>
          </a:xfrm>
          <a:prstGeom prst="rect">
            <a:avLst/>
          </a:prstGeom>
        </p:spPr>
        <p:txBody>
          <a:bodyPr lIns="0" tIns="0" rIns="0" bIns="0" rtlCol="0" anchor="t">
            <a:spAutoFit/>
          </a:bodyPr>
          <a:lstStyle/>
          <a:p>
            <a:pPr algn="l">
              <a:lnSpc>
                <a:spcPts val="3169"/>
              </a:lnSpc>
            </a:pPr>
            <a:r>
              <a:rPr lang="en-US" sz="2550">
                <a:solidFill>
                  <a:srgbClr val="333333"/>
                </a:solidFill>
                <a:latin typeface="Roboto"/>
              </a:rPr>
              <a:t>https://www.facebook.com/mebebot.chatbots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79088"/>
            <a:ext cx="15910575"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The Problem Overview</a:t>
            </a:r>
          </a:p>
        </p:txBody>
      </p:sp>
      <p:sp>
        <p:nvSpPr>
          <p:cNvPr id="3" name="TextBox 3"/>
          <p:cNvSpPr txBox="1"/>
          <p:nvPr/>
        </p:nvSpPr>
        <p:spPr>
          <a:xfrm>
            <a:off x="1028700" y="2537958"/>
            <a:ext cx="8127443" cy="6244649"/>
          </a:xfrm>
          <a:prstGeom prst="rect">
            <a:avLst/>
          </a:prstGeom>
        </p:spPr>
        <p:txBody>
          <a:bodyPr lIns="0" tIns="0" rIns="0" bIns="0" rtlCol="0" anchor="t">
            <a:spAutoFit/>
          </a:bodyPr>
          <a:lstStyle/>
          <a:p>
            <a:pPr algn="l">
              <a:lnSpc>
                <a:spcPts val="4152"/>
              </a:lnSpc>
            </a:pPr>
            <a:r>
              <a:rPr lang="en-US" sz="4005" dirty="0">
                <a:solidFill>
                  <a:srgbClr val="000000"/>
                </a:solidFill>
                <a:latin typeface="Roboto Slab Medium"/>
              </a:rPr>
              <a:t>Current state: </a:t>
            </a:r>
          </a:p>
          <a:p>
            <a:pPr algn="l">
              <a:lnSpc>
                <a:spcPts val="2422"/>
              </a:lnSpc>
            </a:pPr>
            <a:endParaRPr lang="en-US" sz="4005" dirty="0">
              <a:solidFill>
                <a:srgbClr val="000000"/>
              </a:solidFill>
              <a:latin typeface="Roboto Slab Medium"/>
            </a:endParaRPr>
          </a:p>
          <a:p>
            <a:pPr marL="704843" lvl="2" indent="-234948" algn="l">
              <a:lnSpc>
                <a:spcPts val="2876"/>
              </a:lnSpc>
              <a:buFont typeface="Arial"/>
              <a:buChar char="⚬"/>
            </a:pPr>
            <a:r>
              <a:rPr lang="en-US" sz="2437" dirty="0">
                <a:solidFill>
                  <a:srgbClr val="000000"/>
                </a:solidFill>
                <a:latin typeface="Roboto"/>
              </a:rPr>
              <a:t>Straight-forward, specific, and data-driven.</a:t>
            </a:r>
          </a:p>
          <a:p>
            <a:pPr algn="l">
              <a:lnSpc>
                <a:spcPts val="2876"/>
              </a:lnSpc>
            </a:pPr>
            <a:endParaRPr lang="en-US" sz="2437" dirty="0">
              <a:solidFill>
                <a:srgbClr val="000000"/>
              </a:solidFill>
              <a:latin typeface="Roboto"/>
            </a:endParaRPr>
          </a:p>
          <a:p>
            <a:pPr marL="704843" lvl="2" indent="-234948" algn="l">
              <a:lnSpc>
                <a:spcPts val="2876"/>
              </a:lnSpc>
              <a:buFont typeface="Arial"/>
              <a:buChar char="⚬"/>
            </a:pPr>
            <a:r>
              <a:rPr lang="en-US" sz="2437" dirty="0">
                <a:solidFill>
                  <a:srgbClr val="000000"/>
                </a:solidFill>
                <a:latin typeface="Roboto"/>
              </a:rPr>
              <a:t>Clarifies how it impacts needs/pains of key stakeholders (reference Stakeholder Needs Analysis in Appendix). This creates awareness early on of the problem with leadership, includes their voice in the solution, and reduces the barrier for buy-in. </a:t>
            </a:r>
          </a:p>
          <a:p>
            <a:pPr algn="l">
              <a:lnSpc>
                <a:spcPts val="2876"/>
              </a:lnSpc>
            </a:pPr>
            <a:endParaRPr lang="en-US" sz="2437" dirty="0">
              <a:solidFill>
                <a:srgbClr val="000000"/>
              </a:solidFill>
              <a:latin typeface="Roboto"/>
            </a:endParaRPr>
          </a:p>
          <a:p>
            <a:pPr marL="704843" lvl="2" indent="-234948" algn="l">
              <a:lnSpc>
                <a:spcPts val="2876"/>
              </a:lnSpc>
              <a:buFont typeface="Arial"/>
              <a:buChar char="⚬"/>
            </a:pPr>
            <a:r>
              <a:rPr lang="en-US" sz="2437" dirty="0">
                <a:solidFill>
                  <a:srgbClr val="000000"/>
                </a:solidFill>
                <a:latin typeface="Roboto"/>
              </a:rPr>
              <a:t>Demonstrates how the problem is strategically aligned with organizational goals.</a:t>
            </a:r>
          </a:p>
          <a:p>
            <a:pPr algn="l">
              <a:lnSpc>
                <a:spcPts val="2876"/>
              </a:lnSpc>
            </a:pPr>
            <a:endParaRPr lang="en-US" sz="2437" dirty="0">
              <a:solidFill>
                <a:srgbClr val="000000"/>
              </a:solidFill>
              <a:latin typeface="Roboto"/>
            </a:endParaRPr>
          </a:p>
          <a:p>
            <a:pPr marL="704843" lvl="2" indent="-234948" algn="l">
              <a:lnSpc>
                <a:spcPts val="2876"/>
              </a:lnSpc>
              <a:buFont typeface="Arial"/>
              <a:buChar char="⚬"/>
            </a:pPr>
            <a:r>
              <a:rPr lang="en-US" sz="2437" dirty="0">
                <a:solidFill>
                  <a:srgbClr val="000000"/>
                </a:solidFill>
                <a:latin typeface="Roboto"/>
              </a:rPr>
              <a:t>Clearly shares the results of your evaluation of the current state, identifying gaps &amp; limitations.</a:t>
            </a:r>
          </a:p>
          <a:p>
            <a:pPr algn="l">
              <a:lnSpc>
                <a:spcPts val="2876"/>
              </a:lnSpc>
            </a:pPr>
            <a:endParaRPr lang="en-US" sz="2437" dirty="0">
              <a:solidFill>
                <a:srgbClr val="000000"/>
              </a:solidFill>
              <a:latin typeface="Roboto"/>
            </a:endParaRPr>
          </a:p>
          <a:p>
            <a:pPr marL="704843" lvl="2" indent="-234948" algn="l">
              <a:lnSpc>
                <a:spcPts val="2876"/>
              </a:lnSpc>
              <a:buFont typeface="Arial"/>
              <a:buChar char="⚬"/>
            </a:pPr>
            <a:r>
              <a:rPr lang="en-US" sz="2437" dirty="0">
                <a:solidFill>
                  <a:srgbClr val="000000"/>
                </a:solidFill>
                <a:latin typeface="Roboto"/>
              </a:rPr>
              <a:t>Actionable </a:t>
            </a:r>
          </a:p>
        </p:txBody>
      </p:sp>
      <p:sp>
        <p:nvSpPr>
          <p:cNvPr id="4" name="TextBox 4"/>
          <p:cNvSpPr txBox="1"/>
          <p:nvPr/>
        </p:nvSpPr>
        <p:spPr>
          <a:xfrm>
            <a:off x="9455858" y="2547483"/>
            <a:ext cx="8127443" cy="3876535"/>
          </a:xfrm>
          <a:prstGeom prst="rect">
            <a:avLst/>
          </a:prstGeom>
        </p:spPr>
        <p:txBody>
          <a:bodyPr lIns="0" tIns="0" rIns="0" bIns="0" rtlCol="0" anchor="t">
            <a:spAutoFit/>
          </a:bodyPr>
          <a:lstStyle/>
          <a:p>
            <a:pPr algn="l">
              <a:lnSpc>
                <a:spcPts val="4152"/>
              </a:lnSpc>
            </a:pPr>
            <a:r>
              <a:rPr lang="en-US" sz="4005">
                <a:solidFill>
                  <a:srgbClr val="000000"/>
                </a:solidFill>
                <a:latin typeface="Roboto Slab Medium"/>
              </a:rPr>
              <a:t>Cost / Risk of problem to the business</a:t>
            </a:r>
          </a:p>
          <a:p>
            <a:pPr algn="l">
              <a:lnSpc>
                <a:spcPts val="2422"/>
              </a:lnSpc>
            </a:pPr>
            <a:endParaRPr lang="en-US" sz="4005">
              <a:solidFill>
                <a:srgbClr val="000000"/>
              </a:solidFill>
              <a:latin typeface="Roboto Slab Medium"/>
            </a:endParaRPr>
          </a:p>
          <a:p>
            <a:pPr marL="705596" lvl="2" indent="-235199" algn="l">
              <a:lnSpc>
                <a:spcPts val="2527"/>
              </a:lnSpc>
              <a:buFont typeface="Arial"/>
              <a:buChar char="⚬"/>
            </a:pPr>
            <a:r>
              <a:rPr lang="en-US" sz="2439">
                <a:solidFill>
                  <a:srgbClr val="000000"/>
                </a:solidFill>
                <a:latin typeface="Roboto"/>
              </a:rPr>
              <a:t>Your C-suite needs hard numbers to see how this problem is impacting the business.</a:t>
            </a:r>
          </a:p>
          <a:p>
            <a:pPr algn="l">
              <a:lnSpc>
                <a:spcPts val="2527"/>
              </a:lnSpc>
            </a:pPr>
            <a:endParaRPr lang="en-US" sz="2439">
              <a:solidFill>
                <a:srgbClr val="000000"/>
              </a:solidFill>
              <a:latin typeface="Roboto"/>
            </a:endParaRPr>
          </a:p>
          <a:p>
            <a:pPr marL="705596" lvl="2" indent="-235199" algn="l">
              <a:lnSpc>
                <a:spcPts val="2527"/>
              </a:lnSpc>
              <a:buFont typeface="Arial"/>
              <a:buChar char="⚬"/>
            </a:pPr>
            <a:r>
              <a:rPr lang="en-US" sz="2439">
                <a:solidFill>
                  <a:srgbClr val="000000"/>
                </a:solidFill>
                <a:latin typeface="Roboto"/>
              </a:rPr>
              <a:t>Indicate the cost and risk to the organization if the problem is not addressed.</a:t>
            </a:r>
          </a:p>
          <a:p>
            <a:pPr algn="l">
              <a:lnSpc>
                <a:spcPts val="2527"/>
              </a:lnSpc>
            </a:pPr>
            <a:endParaRPr lang="en-US" sz="2439">
              <a:solidFill>
                <a:srgbClr val="000000"/>
              </a:solidFill>
              <a:latin typeface="Roboto"/>
            </a:endParaRPr>
          </a:p>
          <a:p>
            <a:pPr marL="705596" lvl="2" indent="-235199" algn="l">
              <a:lnSpc>
                <a:spcPts val="2527"/>
              </a:lnSpc>
              <a:buFont typeface="Arial"/>
              <a:buChar char="⚬"/>
            </a:pPr>
            <a:r>
              <a:rPr lang="en-US" sz="2439">
                <a:solidFill>
                  <a:srgbClr val="000000"/>
                </a:solidFill>
                <a:latin typeface="Roboto"/>
              </a:rPr>
              <a:t>Use data obtained from stakeholder analysis feedback to help inform the problem's cost.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506128"/>
            <a:ext cx="7304250" cy="5419369"/>
          </a:xfrm>
          <a:prstGeom prst="rect">
            <a:avLst/>
          </a:prstGeom>
        </p:spPr>
        <p:txBody>
          <a:bodyPr lIns="0" tIns="0" rIns="0" bIns="0" rtlCol="0" anchor="t">
            <a:spAutoFit/>
          </a:bodyPr>
          <a:lstStyle/>
          <a:p>
            <a:pPr algn="l">
              <a:lnSpc>
                <a:spcPts val="4156"/>
              </a:lnSpc>
            </a:pPr>
            <a:r>
              <a:rPr lang="en-US" sz="4010" dirty="0">
                <a:solidFill>
                  <a:srgbClr val="000000"/>
                </a:solidFill>
                <a:latin typeface="Roboto Slab Medium" pitchFamily="2" charset="0"/>
                <a:ea typeface="Roboto Slab Medium" pitchFamily="2" charset="0"/>
              </a:rPr>
              <a:t>Current state: </a:t>
            </a:r>
          </a:p>
          <a:p>
            <a:pPr algn="l">
              <a:lnSpc>
                <a:spcPts val="2176"/>
              </a:lnSpc>
            </a:pPr>
            <a:endParaRPr lang="en-US" sz="4010" dirty="0">
              <a:solidFill>
                <a:srgbClr val="000000"/>
              </a:solidFill>
              <a:latin typeface="Roboto"/>
            </a:endParaRPr>
          </a:p>
          <a:p>
            <a:pPr marL="689482" lvl="2" indent="-229827" algn="l">
              <a:lnSpc>
                <a:spcPts val="2527"/>
              </a:lnSpc>
              <a:buFont typeface="Arial"/>
              <a:buChar char="⚬"/>
            </a:pPr>
            <a:r>
              <a:rPr lang="en-US" sz="2439" dirty="0">
                <a:solidFill>
                  <a:srgbClr val="000000"/>
                </a:solidFill>
                <a:latin typeface="Roboto"/>
              </a:rPr>
              <a:t>Our HR business partners (HRBP) spend 1-2 hours a day answering employee questions that are sent to them directly in Slack or email.</a:t>
            </a:r>
          </a:p>
          <a:p>
            <a:pPr algn="l">
              <a:lnSpc>
                <a:spcPts val="2527"/>
              </a:lnSpc>
            </a:pPr>
            <a:endParaRPr lang="en-US" sz="2439" dirty="0">
              <a:solidFill>
                <a:srgbClr val="000000"/>
              </a:solidFill>
              <a:latin typeface="Roboto"/>
            </a:endParaRPr>
          </a:p>
          <a:p>
            <a:pPr marL="689482" lvl="2" indent="-229827" algn="l">
              <a:lnSpc>
                <a:spcPts val="2527"/>
              </a:lnSpc>
              <a:buFont typeface="Arial"/>
              <a:buChar char="⚬"/>
            </a:pPr>
            <a:r>
              <a:rPr lang="en-US" sz="2439" dirty="0">
                <a:solidFill>
                  <a:srgbClr val="000000"/>
                </a:solidFill>
                <a:latin typeface="Roboto"/>
              </a:rPr>
              <a:t>As an HR team, we are struggling to get the time to complete the performance review process and launch the new compensation program for 2024. </a:t>
            </a:r>
          </a:p>
          <a:p>
            <a:pPr algn="l">
              <a:lnSpc>
                <a:spcPts val="2529"/>
              </a:lnSpc>
            </a:pPr>
            <a:endParaRPr lang="en-US" sz="2439" dirty="0">
              <a:solidFill>
                <a:srgbClr val="000000"/>
              </a:solidFill>
              <a:latin typeface="Roboto"/>
            </a:endParaRPr>
          </a:p>
          <a:p>
            <a:pPr marL="689482" lvl="2" indent="-229827" algn="l">
              <a:lnSpc>
                <a:spcPts val="2529"/>
              </a:lnSpc>
              <a:buFont typeface="Arial"/>
              <a:buChar char="⚬"/>
            </a:pPr>
            <a:r>
              <a:rPr lang="en-US" sz="2439" dirty="0">
                <a:solidFill>
                  <a:srgbClr val="000000"/>
                </a:solidFill>
                <a:latin typeface="Roboto"/>
              </a:rPr>
              <a:t>We need a way to be able to scale so that we do not have to add more headcount to HR to support employee needs.</a:t>
            </a:r>
          </a:p>
          <a:p>
            <a:pPr marL="593408" lvl="2" indent="-197802" algn="l">
              <a:lnSpc>
                <a:spcPts val="3047"/>
              </a:lnSpc>
            </a:pPr>
            <a:endParaRPr lang="en-US" sz="2439" dirty="0">
              <a:solidFill>
                <a:srgbClr val="000000"/>
              </a:solidFill>
              <a:latin typeface="Roboto"/>
            </a:endParaRPr>
          </a:p>
          <a:p>
            <a:pPr marL="593408" lvl="2" indent="-197802" algn="l">
              <a:lnSpc>
                <a:spcPts val="3047"/>
              </a:lnSpc>
            </a:pPr>
            <a:endParaRPr lang="en-US" sz="2439" dirty="0">
              <a:solidFill>
                <a:srgbClr val="000000"/>
              </a:solidFill>
              <a:latin typeface="Roboto"/>
            </a:endParaRPr>
          </a:p>
        </p:txBody>
      </p:sp>
      <p:sp>
        <p:nvSpPr>
          <p:cNvPr id="3" name="TextBox 3"/>
          <p:cNvSpPr txBox="1"/>
          <p:nvPr/>
        </p:nvSpPr>
        <p:spPr>
          <a:xfrm>
            <a:off x="9455858" y="2468028"/>
            <a:ext cx="8127443" cy="7535287"/>
          </a:xfrm>
          <a:prstGeom prst="rect">
            <a:avLst/>
          </a:prstGeom>
        </p:spPr>
        <p:txBody>
          <a:bodyPr lIns="0" tIns="0" rIns="0" bIns="0" rtlCol="0" anchor="t">
            <a:spAutoFit/>
          </a:bodyPr>
          <a:lstStyle/>
          <a:p>
            <a:pPr algn="l">
              <a:lnSpc>
                <a:spcPts val="4676"/>
              </a:lnSpc>
            </a:pPr>
            <a:r>
              <a:rPr lang="en-US" sz="4010">
                <a:solidFill>
                  <a:srgbClr val="000000"/>
                </a:solidFill>
                <a:latin typeface="Roboto Slab Medium"/>
              </a:rPr>
              <a:t>Cost/Risk of problem to the business:</a:t>
            </a:r>
          </a:p>
          <a:p>
            <a:pPr algn="l">
              <a:lnSpc>
                <a:spcPts val="2918"/>
              </a:lnSpc>
            </a:pPr>
            <a:endParaRPr lang="en-US" sz="4010">
              <a:solidFill>
                <a:srgbClr val="000000"/>
              </a:solidFill>
              <a:latin typeface="Roboto Slab Medium"/>
            </a:endParaRPr>
          </a:p>
          <a:p>
            <a:pPr marL="705596" lvl="2" indent="-235199" algn="l">
              <a:lnSpc>
                <a:spcPts val="2845"/>
              </a:lnSpc>
              <a:buFont typeface="Arial"/>
              <a:buChar char="⚬"/>
            </a:pPr>
            <a:r>
              <a:rPr lang="en-US" sz="2439">
                <a:solidFill>
                  <a:srgbClr val="000000"/>
                </a:solidFill>
                <a:latin typeface="Roboto"/>
              </a:rPr>
              <a:t>1-2 hours of HR time per day costs the company $258,000 a year.</a:t>
            </a:r>
          </a:p>
          <a:p>
            <a:pPr algn="l">
              <a:lnSpc>
                <a:spcPts val="2845"/>
              </a:lnSpc>
            </a:pPr>
            <a:endParaRPr lang="en-US" sz="2439">
              <a:solidFill>
                <a:srgbClr val="000000"/>
              </a:solidFill>
              <a:latin typeface="Roboto"/>
            </a:endParaRPr>
          </a:p>
          <a:p>
            <a:pPr marL="705596" lvl="2" indent="-235199" algn="l">
              <a:lnSpc>
                <a:spcPts val="2845"/>
              </a:lnSpc>
              <a:buFont typeface="Arial"/>
              <a:buChar char="⚬"/>
            </a:pPr>
            <a:r>
              <a:rPr lang="en-US" sz="2439">
                <a:solidFill>
                  <a:srgbClr val="000000"/>
                </a:solidFill>
                <a:latin typeface="Roboto"/>
              </a:rPr>
              <a:t>Employees may have to wait 24-72 hours to get a response as we do not have the capacity to respond 24/7.</a:t>
            </a:r>
          </a:p>
          <a:p>
            <a:pPr algn="l">
              <a:lnSpc>
                <a:spcPts val="2845"/>
              </a:lnSpc>
            </a:pPr>
            <a:endParaRPr lang="en-US" sz="2439">
              <a:solidFill>
                <a:srgbClr val="000000"/>
              </a:solidFill>
              <a:latin typeface="Roboto"/>
            </a:endParaRPr>
          </a:p>
          <a:p>
            <a:pPr marL="705596" lvl="2" indent="-235199" algn="l">
              <a:lnSpc>
                <a:spcPts val="2845"/>
              </a:lnSpc>
              <a:buFont typeface="Arial"/>
              <a:buChar char="⚬"/>
            </a:pPr>
            <a:r>
              <a:rPr lang="en-US" sz="2439">
                <a:solidFill>
                  <a:srgbClr val="000000"/>
                </a:solidFill>
                <a:latin typeface="Roboto"/>
              </a:rPr>
              <a:t>Often, this negatively impacts the employee's view of the company.</a:t>
            </a:r>
          </a:p>
          <a:p>
            <a:pPr algn="l">
              <a:lnSpc>
                <a:spcPts val="2845"/>
              </a:lnSpc>
            </a:pPr>
            <a:endParaRPr lang="en-US" sz="2439">
              <a:solidFill>
                <a:srgbClr val="000000"/>
              </a:solidFill>
              <a:latin typeface="Roboto"/>
            </a:endParaRPr>
          </a:p>
          <a:p>
            <a:pPr marL="705888" lvl="2" indent="-235296" algn="l">
              <a:lnSpc>
                <a:spcPts val="2845"/>
              </a:lnSpc>
              <a:buFont typeface="Arial"/>
              <a:buChar char="⚬"/>
            </a:pPr>
            <a:r>
              <a:rPr lang="en-US" sz="2439">
                <a:solidFill>
                  <a:srgbClr val="000000"/>
                </a:solidFill>
                <a:latin typeface="Roboto"/>
              </a:rPr>
              <a:t>We need a way to keep our responses to employees consistent, so that we do not have any mis-information that can result in Employee Relations issues. </a:t>
            </a:r>
          </a:p>
          <a:p>
            <a:pPr marL="705888" lvl="2" indent="-235296" algn="l">
              <a:lnSpc>
                <a:spcPts val="4687"/>
              </a:lnSpc>
            </a:pPr>
            <a:endParaRPr lang="en-US" sz="2439">
              <a:solidFill>
                <a:srgbClr val="000000"/>
              </a:solidFill>
              <a:latin typeface="Roboto"/>
            </a:endParaRPr>
          </a:p>
          <a:p>
            <a:pPr marL="705888" lvl="2" indent="-235296" algn="l">
              <a:lnSpc>
                <a:spcPts val="4687"/>
              </a:lnSpc>
            </a:pPr>
            <a:endParaRPr lang="en-US" sz="2439">
              <a:solidFill>
                <a:srgbClr val="000000"/>
              </a:solidFill>
              <a:latin typeface="Roboto"/>
            </a:endParaRPr>
          </a:p>
        </p:txBody>
      </p:sp>
      <p:sp>
        <p:nvSpPr>
          <p:cNvPr id="4" name="TextBox 4"/>
          <p:cNvSpPr txBox="1"/>
          <p:nvPr/>
        </p:nvSpPr>
        <p:spPr>
          <a:xfrm>
            <a:off x="1028700" y="479088"/>
            <a:ext cx="15910575"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The Problem - Example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The Solution Overview</a:t>
            </a:r>
          </a:p>
        </p:txBody>
      </p:sp>
      <p:sp>
        <p:nvSpPr>
          <p:cNvPr id="3" name="TextBox 3"/>
          <p:cNvSpPr txBox="1"/>
          <p:nvPr/>
        </p:nvSpPr>
        <p:spPr>
          <a:xfrm>
            <a:off x="1028700" y="2508100"/>
            <a:ext cx="7304250" cy="3902474"/>
          </a:xfrm>
          <a:prstGeom prst="rect">
            <a:avLst/>
          </a:prstGeom>
        </p:spPr>
        <p:txBody>
          <a:bodyPr lIns="0" tIns="0" rIns="0" bIns="0" rtlCol="0" anchor="t">
            <a:spAutoFit/>
          </a:bodyPr>
          <a:lstStyle/>
          <a:p>
            <a:pPr algn="l">
              <a:lnSpc>
                <a:spcPts val="5196"/>
              </a:lnSpc>
            </a:pPr>
            <a:r>
              <a:rPr lang="en-US" sz="4010">
                <a:solidFill>
                  <a:srgbClr val="000000"/>
                </a:solidFill>
                <a:latin typeface="Roboto Slab Medium"/>
              </a:rPr>
              <a:t>Proposed solution:</a:t>
            </a:r>
          </a:p>
          <a:p>
            <a:pPr algn="l">
              <a:lnSpc>
                <a:spcPts val="2721"/>
              </a:lnSpc>
            </a:pPr>
            <a:endParaRPr lang="en-US" sz="4010">
              <a:solidFill>
                <a:srgbClr val="000000"/>
              </a:solidFill>
              <a:latin typeface="Roboto Slab Medium"/>
            </a:endParaRPr>
          </a:p>
          <a:p>
            <a:pPr marL="720470" lvl="2" indent="-240157" algn="l">
              <a:lnSpc>
                <a:spcPts val="2879"/>
              </a:lnSpc>
              <a:buFont typeface="Arial"/>
              <a:buChar char="⚬"/>
            </a:pPr>
            <a:r>
              <a:rPr lang="en-US" sz="2439">
                <a:solidFill>
                  <a:srgbClr val="000000"/>
                </a:solidFill>
                <a:latin typeface="Roboto"/>
              </a:rPr>
              <a:t>Write a clear solution statement.</a:t>
            </a:r>
          </a:p>
          <a:p>
            <a:pPr algn="l">
              <a:lnSpc>
                <a:spcPts val="2879"/>
              </a:lnSpc>
            </a:pPr>
            <a:endParaRPr lang="en-US" sz="2439">
              <a:solidFill>
                <a:srgbClr val="000000"/>
              </a:solidFill>
              <a:latin typeface="Roboto"/>
            </a:endParaRPr>
          </a:p>
          <a:p>
            <a:pPr marL="720470" lvl="2" indent="-240157" algn="l">
              <a:lnSpc>
                <a:spcPts val="2879"/>
              </a:lnSpc>
              <a:buFont typeface="Arial"/>
              <a:buChar char="⚬"/>
            </a:pPr>
            <a:r>
              <a:rPr lang="en-US" sz="2439">
                <a:solidFill>
                  <a:srgbClr val="000000"/>
                </a:solidFill>
                <a:latin typeface="Roboto"/>
              </a:rPr>
              <a:t>Use data and stakeholder feedback as compelling justifications for the solution.</a:t>
            </a:r>
          </a:p>
          <a:p>
            <a:pPr algn="l">
              <a:lnSpc>
                <a:spcPts val="2879"/>
              </a:lnSpc>
            </a:pPr>
            <a:endParaRPr lang="en-US" sz="2439">
              <a:solidFill>
                <a:srgbClr val="000000"/>
              </a:solidFill>
              <a:latin typeface="Roboto"/>
            </a:endParaRPr>
          </a:p>
          <a:p>
            <a:pPr marL="720470" lvl="2" indent="-240157" algn="l">
              <a:lnSpc>
                <a:spcPts val="2879"/>
              </a:lnSpc>
              <a:buFont typeface="Arial"/>
              <a:buChar char="⚬"/>
            </a:pPr>
            <a:r>
              <a:rPr lang="en-US" sz="2439">
                <a:solidFill>
                  <a:srgbClr val="000000"/>
                </a:solidFill>
                <a:latin typeface="Roboto"/>
              </a:rPr>
              <a:t>Note a clear path to solving the problem.</a:t>
            </a:r>
          </a:p>
          <a:p>
            <a:pPr algn="l">
              <a:lnSpc>
                <a:spcPts val="2879"/>
              </a:lnSpc>
            </a:pPr>
            <a:r>
              <a:rPr lang="en-US" sz="2439">
                <a:solidFill>
                  <a:srgbClr val="000000"/>
                </a:solidFill>
                <a:latin typeface="Roboto"/>
              </a:rPr>
              <a:t> </a:t>
            </a:r>
          </a:p>
          <a:p>
            <a:pPr marL="720470" lvl="2" indent="-240157" algn="l">
              <a:lnSpc>
                <a:spcPts val="2879"/>
              </a:lnSpc>
              <a:buFont typeface="Arial"/>
              <a:buChar char="⚬"/>
            </a:pPr>
            <a:r>
              <a:rPr lang="en-US" sz="2439">
                <a:solidFill>
                  <a:srgbClr val="000000"/>
                </a:solidFill>
                <a:latin typeface="Roboto"/>
              </a:rPr>
              <a:t>Paint a clear picture of the future desired state.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The Solution (continued)</a:t>
            </a:r>
          </a:p>
        </p:txBody>
      </p:sp>
      <p:sp>
        <p:nvSpPr>
          <p:cNvPr id="3" name="TextBox 3"/>
          <p:cNvSpPr txBox="1"/>
          <p:nvPr/>
        </p:nvSpPr>
        <p:spPr>
          <a:xfrm>
            <a:off x="1028700" y="2549877"/>
            <a:ext cx="7503654" cy="5059253"/>
          </a:xfrm>
          <a:prstGeom prst="rect">
            <a:avLst/>
          </a:prstGeom>
        </p:spPr>
        <p:txBody>
          <a:bodyPr lIns="0" tIns="0" rIns="0" bIns="0" rtlCol="0" anchor="t">
            <a:spAutoFit/>
          </a:bodyPr>
          <a:lstStyle/>
          <a:p>
            <a:pPr algn="l">
              <a:lnSpc>
                <a:spcPts val="4676"/>
              </a:lnSpc>
            </a:pPr>
            <a:r>
              <a:rPr lang="en-US" sz="4010">
                <a:solidFill>
                  <a:srgbClr val="000000"/>
                </a:solidFill>
                <a:latin typeface="Roboto Slab Medium"/>
              </a:rPr>
              <a:t>ROI of solution to the business:</a:t>
            </a:r>
          </a:p>
          <a:p>
            <a:pPr algn="l">
              <a:lnSpc>
                <a:spcPts val="1050"/>
              </a:lnSpc>
            </a:pPr>
            <a:endParaRPr lang="en-US" sz="4010">
              <a:solidFill>
                <a:srgbClr val="000000"/>
              </a:solidFill>
              <a:latin typeface="Roboto Slab Medium"/>
            </a:endParaRPr>
          </a:p>
          <a:p>
            <a:pPr marL="751458" lvl="2" indent="-250486" algn="l">
              <a:lnSpc>
                <a:spcPts val="2879"/>
              </a:lnSpc>
              <a:buFont typeface="Arial"/>
              <a:buChar char="⚬"/>
            </a:pPr>
            <a:r>
              <a:rPr lang="en-US" sz="2439">
                <a:solidFill>
                  <a:srgbClr val="000000"/>
                </a:solidFill>
                <a:latin typeface="Roboto"/>
              </a:rPr>
              <a:t>Focus on realistic and achievable (don’t overpromise).</a:t>
            </a:r>
          </a:p>
          <a:p>
            <a:pPr algn="l">
              <a:lnSpc>
                <a:spcPts val="2879"/>
              </a:lnSpc>
            </a:pPr>
            <a:endParaRPr lang="en-US" sz="2439">
              <a:solidFill>
                <a:srgbClr val="000000"/>
              </a:solidFill>
              <a:latin typeface="Roboto"/>
            </a:endParaRPr>
          </a:p>
          <a:p>
            <a:pPr marL="751458" lvl="2" indent="-250486" algn="l">
              <a:lnSpc>
                <a:spcPts val="2879"/>
              </a:lnSpc>
              <a:buFont typeface="Arial"/>
              <a:buChar char="⚬"/>
            </a:pPr>
            <a:r>
              <a:rPr lang="en-US" sz="2439">
                <a:solidFill>
                  <a:srgbClr val="000000"/>
                </a:solidFill>
                <a:latin typeface="Roboto"/>
              </a:rPr>
              <a:t>Justify the business need by showcasing the benefits that far outweigh the initial investment.</a:t>
            </a:r>
          </a:p>
          <a:p>
            <a:pPr algn="l">
              <a:lnSpc>
                <a:spcPts val="2879"/>
              </a:lnSpc>
            </a:pPr>
            <a:endParaRPr lang="en-US" sz="2439">
              <a:solidFill>
                <a:srgbClr val="000000"/>
              </a:solidFill>
              <a:latin typeface="Roboto"/>
            </a:endParaRPr>
          </a:p>
          <a:p>
            <a:pPr marL="751458" lvl="2" indent="-250486" algn="l">
              <a:lnSpc>
                <a:spcPts val="2879"/>
              </a:lnSpc>
              <a:buFont typeface="Arial"/>
              <a:buChar char="⚬"/>
            </a:pPr>
            <a:r>
              <a:rPr lang="en-US" sz="2439">
                <a:solidFill>
                  <a:srgbClr val="000000"/>
                </a:solidFill>
                <a:latin typeface="Roboto"/>
              </a:rPr>
              <a:t>Compare solution to the cost of doing nothing.</a:t>
            </a:r>
          </a:p>
          <a:p>
            <a:pPr algn="l">
              <a:lnSpc>
                <a:spcPts val="2879"/>
              </a:lnSpc>
            </a:pPr>
            <a:endParaRPr lang="en-US" sz="2439">
              <a:solidFill>
                <a:srgbClr val="000000"/>
              </a:solidFill>
              <a:latin typeface="Roboto"/>
            </a:endParaRPr>
          </a:p>
          <a:p>
            <a:pPr marL="751458" lvl="2" indent="-250486" algn="l">
              <a:lnSpc>
                <a:spcPts val="2879"/>
              </a:lnSpc>
              <a:buFont typeface="Arial"/>
              <a:buChar char="⚬"/>
            </a:pPr>
            <a:r>
              <a:rPr lang="en-US" sz="2439">
                <a:solidFill>
                  <a:srgbClr val="000000"/>
                </a:solidFill>
                <a:latin typeface="Roboto"/>
              </a:rPr>
              <a:t>Address questions on costs, savings, shedding light on implementation costs, licensing fees, training investments, and integration time.</a:t>
            </a:r>
          </a:p>
          <a:p>
            <a:pPr algn="l">
              <a:lnSpc>
                <a:spcPts val="2879"/>
              </a:lnSpc>
            </a:pPr>
            <a:endParaRPr lang="en-US" sz="2439">
              <a:solidFill>
                <a:srgbClr val="000000"/>
              </a:solidFill>
              <a:latin typeface="Roboto"/>
            </a:endParaRPr>
          </a:p>
        </p:txBody>
      </p:sp>
      <p:sp>
        <p:nvSpPr>
          <p:cNvPr id="4" name="TextBox 4"/>
          <p:cNvSpPr txBox="1"/>
          <p:nvPr/>
        </p:nvSpPr>
        <p:spPr>
          <a:xfrm>
            <a:off x="9455858" y="2133166"/>
            <a:ext cx="7503654" cy="4697353"/>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751458" lvl="2" indent="-250486" algn="l">
              <a:lnSpc>
                <a:spcPts val="2879"/>
              </a:lnSpc>
              <a:buFont typeface="Arial"/>
              <a:buChar char="⚬"/>
            </a:pPr>
            <a:r>
              <a:rPr lang="en-US" sz="2439">
                <a:solidFill>
                  <a:srgbClr val="000000"/>
                </a:solidFill>
                <a:latin typeface="Roboto"/>
              </a:rPr>
              <a:t>Quantify benefits, such as enhanced reporting, streamlined processes, and improved employee experience.</a:t>
            </a:r>
          </a:p>
          <a:p>
            <a:pPr algn="l">
              <a:lnSpc>
                <a:spcPts val="2879"/>
              </a:lnSpc>
            </a:pPr>
            <a:endParaRPr lang="en-US" sz="2439">
              <a:solidFill>
                <a:srgbClr val="000000"/>
              </a:solidFill>
              <a:latin typeface="Roboto"/>
            </a:endParaRPr>
          </a:p>
          <a:p>
            <a:pPr marL="751458" lvl="2" indent="-250486" algn="l">
              <a:lnSpc>
                <a:spcPts val="2879"/>
              </a:lnSpc>
              <a:buFont typeface="Arial"/>
              <a:buChar char="⚬"/>
            </a:pPr>
            <a:r>
              <a:rPr lang="en-US" sz="2439">
                <a:solidFill>
                  <a:srgbClr val="000000"/>
                </a:solidFill>
                <a:latin typeface="Roboto"/>
              </a:rPr>
              <a:t>Tangible savings calculation: Calculate tangible time and cost savings achievable through the solution, such as automation.</a:t>
            </a:r>
          </a:p>
          <a:p>
            <a:pPr algn="l">
              <a:lnSpc>
                <a:spcPts val="2879"/>
              </a:lnSpc>
            </a:pPr>
            <a:endParaRPr lang="en-US" sz="2439">
              <a:solidFill>
                <a:srgbClr val="000000"/>
              </a:solidFill>
              <a:latin typeface="Roboto"/>
            </a:endParaRPr>
          </a:p>
          <a:p>
            <a:pPr marL="751458" lvl="2" indent="-250486" algn="l">
              <a:lnSpc>
                <a:spcPts val="2879"/>
              </a:lnSpc>
              <a:buFont typeface="Arial"/>
              <a:buChar char="⚬"/>
            </a:pPr>
            <a:r>
              <a:rPr lang="en-US" sz="2439">
                <a:solidFill>
                  <a:srgbClr val="000000"/>
                </a:solidFill>
                <a:latin typeface="Roboto"/>
              </a:rPr>
              <a:t>Indicate benefits anticipated for each stakeholder.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The Proposed Solution - Example</a:t>
            </a:r>
          </a:p>
        </p:txBody>
      </p:sp>
      <p:sp>
        <p:nvSpPr>
          <p:cNvPr id="3" name="TextBox 3"/>
          <p:cNvSpPr txBox="1"/>
          <p:nvPr/>
        </p:nvSpPr>
        <p:spPr>
          <a:xfrm>
            <a:off x="1028700" y="2508100"/>
            <a:ext cx="8427158" cy="7883379"/>
          </a:xfrm>
          <a:prstGeom prst="rect">
            <a:avLst/>
          </a:prstGeom>
        </p:spPr>
        <p:txBody>
          <a:bodyPr lIns="0" tIns="0" rIns="0" bIns="0" rtlCol="0" anchor="t">
            <a:spAutoFit/>
          </a:bodyPr>
          <a:lstStyle/>
          <a:p>
            <a:pPr algn="l">
              <a:lnSpc>
                <a:spcPts val="5196"/>
              </a:lnSpc>
            </a:pPr>
            <a:r>
              <a:rPr lang="en-US" sz="4010">
                <a:solidFill>
                  <a:srgbClr val="000000"/>
                </a:solidFill>
                <a:latin typeface="Roboto Slab Medium"/>
              </a:rPr>
              <a:t>Proposed solution:</a:t>
            </a:r>
          </a:p>
          <a:p>
            <a:pPr algn="l">
              <a:lnSpc>
                <a:spcPts val="2721"/>
              </a:lnSpc>
            </a:pPr>
            <a:endParaRPr lang="en-US" sz="4010">
              <a:solidFill>
                <a:srgbClr val="000000"/>
              </a:solidFill>
              <a:latin typeface="Roboto Slab Medium"/>
            </a:endParaRPr>
          </a:p>
          <a:p>
            <a:pPr marL="720470" lvl="2" indent="-240157" algn="l">
              <a:lnSpc>
                <a:spcPts val="2879"/>
              </a:lnSpc>
              <a:buFont typeface="Arial"/>
              <a:buChar char="⚬"/>
            </a:pPr>
            <a:r>
              <a:rPr lang="en-US" sz="2439">
                <a:solidFill>
                  <a:srgbClr val="000000"/>
                </a:solidFill>
                <a:latin typeface="Roboto"/>
              </a:rPr>
              <a:t>To address the aforementioned challenges, we propose the implementation of an Employee Self-Service (ESS) Portal, leveraging advanced HR technology and automation.</a:t>
            </a:r>
          </a:p>
          <a:p>
            <a:pPr algn="l">
              <a:lnSpc>
                <a:spcPts val="2879"/>
              </a:lnSpc>
            </a:pPr>
            <a:endParaRPr lang="en-US" sz="2439">
              <a:solidFill>
                <a:srgbClr val="000000"/>
              </a:solidFill>
              <a:latin typeface="Roboto"/>
            </a:endParaRPr>
          </a:p>
          <a:p>
            <a:pPr algn="l">
              <a:lnSpc>
                <a:spcPts val="2879"/>
              </a:lnSpc>
            </a:pPr>
            <a:r>
              <a:rPr lang="en-US" sz="2439">
                <a:solidFill>
                  <a:srgbClr val="000000"/>
                </a:solidFill>
                <a:latin typeface="Roboto"/>
              </a:rPr>
              <a:t>Justifications:</a:t>
            </a:r>
          </a:p>
          <a:p>
            <a:pPr marL="1053591" lvl="2" indent="-351197" algn="l">
              <a:lnSpc>
                <a:spcPts val="2879"/>
              </a:lnSpc>
              <a:buFont typeface="Arial"/>
              <a:buChar char="⚬"/>
            </a:pPr>
            <a:r>
              <a:rPr lang="en-US" sz="2439">
                <a:solidFill>
                  <a:srgbClr val="000000"/>
                </a:solidFill>
                <a:latin typeface="Roboto"/>
              </a:rPr>
              <a:t>Efficiency Gains: The ESS Portal will empower employees to find answers to common queries without HRBP intervention, significantly reducing the daily 1-2 hours spent. This translates into a direct cost savings of $258,000 annually.</a:t>
            </a:r>
          </a:p>
          <a:p>
            <a:pPr algn="l">
              <a:lnSpc>
                <a:spcPts val="2879"/>
              </a:lnSpc>
            </a:pPr>
            <a:endParaRPr lang="en-US" sz="2439">
              <a:solidFill>
                <a:srgbClr val="000000"/>
              </a:solidFill>
              <a:latin typeface="Roboto"/>
            </a:endParaRPr>
          </a:p>
          <a:p>
            <a:pPr marL="1053591" lvl="2" indent="-351197" algn="l">
              <a:lnSpc>
                <a:spcPts val="2879"/>
              </a:lnSpc>
              <a:buFont typeface="Arial"/>
              <a:buChar char="⚬"/>
            </a:pPr>
            <a:r>
              <a:rPr lang="en-US" sz="2439">
                <a:solidFill>
                  <a:srgbClr val="000000"/>
                </a:solidFill>
                <a:latin typeface="Roboto"/>
              </a:rPr>
              <a:t>24/7 Accessibility: The portal will provide employees with round-the-clock access to information, removing the 24-72-hour response time. This not only enhances employee satisfaction but also aligns with modern workplace expectations.</a:t>
            </a: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p:txBody>
      </p:sp>
      <p:sp>
        <p:nvSpPr>
          <p:cNvPr id="4" name="TextBox 4"/>
          <p:cNvSpPr txBox="1"/>
          <p:nvPr/>
        </p:nvSpPr>
        <p:spPr>
          <a:xfrm>
            <a:off x="9455858" y="2442448"/>
            <a:ext cx="7503654" cy="5421153"/>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751458" lvl="2" indent="-250486" algn="l">
              <a:lnSpc>
                <a:spcPts val="2879"/>
              </a:lnSpc>
              <a:buFont typeface="Arial"/>
              <a:buChar char="⚬"/>
            </a:pPr>
            <a:r>
              <a:rPr lang="en-US" sz="2439">
                <a:solidFill>
                  <a:srgbClr val="000000"/>
                </a:solidFill>
                <a:latin typeface="Roboto"/>
              </a:rPr>
              <a:t>Consistency and Accuracy: By centralizing information on the ESS Portal, we ensure consistent and accurate responses, mitigating the risk of misinformation and potential Employee Relations issues.</a:t>
            </a:r>
          </a:p>
          <a:p>
            <a:pPr marL="751458" lvl="2" indent="-250486" algn="l">
              <a:lnSpc>
                <a:spcPts val="2879"/>
              </a:lnSpc>
              <a:buFont typeface="Arial"/>
              <a:buChar char="⚬"/>
            </a:pPr>
            <a:endParaRPr lang="en-US" sz="2439">
              <a:solidFill>
                <a:srgbClr val="000000"/>
              </a:solidFill>
              <a:latin typeface="Roboto"/>
            </a:endParaRPr>
          </a:p>
          <a:p>
            <a:pPr marL="751458" lvl="2" indent="-250486" algn="l">
              <a:lnSpc>
                <a:spcPts val="2879"/>
              </a:lnSpc>
              <a:buFont typeface="Arial"/>
              <a:buChar char="⚬"/>
            </a:pPr>
            <a:r>
              <a:rPr lang="en-US" sz="2439">
                <a:solidFill>
                  <a:srgbClr val="000000"/>
                </a:solidFill>
                <a:latin typeface="Roboto"/>
              </a:rPr>
              <a:t>Data-Driven Decision Making: The portal will generate valuable data on frequently-asked questions, allowing HR to make informed decisions on process improvements, training needs, and addressing common concerns.</a:t>
            </a:r>
          </a:p>
          <a:p>
            <a:pPr algn="l">
              <a:lnSpc>
                <a:spcPts val="2879"/>
              </a:lnSpc>
            </a:pPr>
            <a:endParaRPr lang="en-US" sz="2439">
              <a:solidFill>
                <a:srgbClr val="000000"/>
              </a:solidFill>
              <a:latin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The Proposed Solution - Example </a:t>
            </a:r>
          </a:p>
        </p:txBody>
      </p:sp>
      <p:sp>
        <p:nvSpPr>
          <p:cNvPr id="3" name="TextBox 3"/>
          <p:cNvSpPr txBox="1"/>
          <p:nvPr/>
        </p:nvSpPr>
        <p:spPr>
          <a:xfrm>
            <a:off x="1028700" y="2508100"/>
            <a:ext cx="8427158" cy="8245279"/>
          </a:xfrm>
          <a:prstGeom prst="rect">
            <a:avLst/>
          </a:prstGeom>
        </p:spPr>
        <p:txBody>
          <a:bodyPr lIns="0" tIns="0" rIns="0" bIns="0" rtlCol="0" anchor="t">
            <a:spAutoFit/>
          </a:bodyPr>
          <a:lstStyle/>
          <a:p>
            <a:pPr algn="l">
              <a:lnSpc>
                <a:spcPts val="5196"/>
              </a:lnSpc>
            </a:pPr>
            <a:r>
              <a:rPr lang="en-US" sz="4010">
                <a:solidFill>
                  <a:srgbClr val="000000"/>
                </a:solidFill>
                <a:latin typeface="Roboto Slab Medium"/>
              </a:rPr>
              <a:t>Continued:</a:t>
            </a:r>
          </a:p>
          <a:p>
            <a:pPr algn="l">
              <a:lnSpc>
                <a:spcPts val="2721"/>
              </a:lnSpc>
            </a:pPr>
            <a:endParaRPr lang="en-US" sz="4010">
              <a:solidFill>
                <a:srgbClr val="000000"/>
              </a:solidFill>
              <a:latin typeface="Roboto Slab Medium"/>
            </a:endParaRPr>
          </a:p>
          <a:p>
            <a:pPr marL="526795" lvl="1" indent="-263398" algn="l">
              <a:lnSpc>
                <a:spcPts val="2879"/>
              </a:lnSpc>
              <a:buFont typeface="Arial"/>
              <a:buChar char="•"/>
            </a:pPr>
            <a:r>
              <a:rPr lang="en-US" sz="2439">
                <a:solidFill>
                  <a:srgbClr val="000000"/>
                </a:solidFill>
                <a:latin typeface="Roboto"/>
              </a:rPr>
              <a:t>Path to Implementation:</a:t>
            </a:r>
          </a:p>
          <a:p>
            <a:pPr marL="720470" lvl="2" indent="-240157" algn="l">
              <a:lnSpc>
                <a:spcPts val="2879"/>
              </a:lnSpc>
              <a:buFont typeface="Arial"/>
              <a:buChar char="⚬"/>
            </a:pPr>
            <a:r>
              <a:rPr lang="en-US" sz="2439">
                <a:solidFill>
                  <a:srgbClr val="000000"/>
                </a:solidFill>
                <a:latin typeface="Roboto"/>
              </a:rPr>
              <a:t>Assessment and Customization: Conduct a thorough analysis of common employee queries to tailor the ESS Portal to address specific organizational needs.</a:t>
            </a:r>
          </a:p>
          <a:p>
            <a:pPr algn="l">
              <a:lnSpc>
                <a:spcPts val="2879"/>
              </a:lnSpc>
            </a:pPr>
            <a:endParaRPr lang="en-US" sz="2439">
              <a:solidFill>
                <a:srgbClr val="000000"/>
              </a:solidFill>
              <a:latin typeface="Roboto"/>
            </a:endParaRPr>
          </a:p>
          <a:p>
            <a:pPr marL="720470" lvl="2" indent="-240157" algn="l">
              <a:lnSpc>
                <a:spcPts val="2879"/>
              </a:lnSpc>
              <a:buFont typeface="Arial"/>
              <a:buChar char="⚬"/>
            </a:pPr>
            <a:r>
              <a:rPr lang="en-US" sz="2439">
                <a:solidFill>
                  <a:srgbClr val="000000"/>
                </a:solidFill>
                <a:latin typeface="Roboto"/>
              </a:rPr>
              <a:t>Technology Integration: Collaborate with IT to integrate the ESS Portal with existing HR systems, ensuring seamless data flow and real-time updates.</a:t>
            </a:r>
          </a:p>
          <a:p>
            <a:pPr algn="l">
              <a:lnSpc>
                <a:spcPts val="2879"/>
              </a:lnSpc>
            </a:pPr>
            <a:endParaRPr lang="en-US" sz="2439">
              <a:solidFill>
                <a:srgbClr val="000000"/>
              </a:solidFill>
              <a:latin typeface="Roboto"/>
            </a:endParaRPr>
          </a:p>
          <a:p>
            <a:pPr marL="720470" lvl="2" indent="-240157" algn="l">
              <a:lnSpc>
                <a:spcPts val="2879"/>
              </a:lnSpc>
              <a:buFont typeface="Arial"/>
              <a:buChar char="⚬"/>
            </a:pPr>
            <a:r>
              <a:rPr lang="en-US" sz="2439">
                <a:solidFill>
                  <a:srgbClr val="000000"/>
                </a:solidFill>
                <a:latin typeface="Roboto"/>
              </a:rPr>
              <a:t>Stakeholder Training: Provide comprehensive training for HRBPs, employees, and managers to facilitate a smooth transition and maximize the benefits of the ESS Portal</a:t>
            </a:r>
          </a:p>
          <a:p>
            <a:pPr algn="l">
              <a:lnSpc>
                <a:spcPts val="2879"/>
              </a:lnSpc>
            </a:pPr>
            <a:endParaRPr lang="en-US" sz="2439">
              <a:solidFill>
                <a:srgbClr val="000000"/>
              </a:solidFill>
              <a:latin typeface="Roboto"/>
            </a:endParaRPr>
          </a:p>
          <a:p>
            <a:pPr marL="720470" lvl="2" indent="-240157" algn="l">
              <a:lnSpc>
                <a:spcPts val="2879"/>
              </a:lnSpc>
              <a:buFont typeface="Arial"/>
              <a:buChar char="⚬"/>
            </a:pPr>
            <a:r>
              <a:rPr lang="en-US" sz="2439">
                <a:solidFill>
                  <a:srgbClr val="000000"/>
                </a:solidFill>
                <a:latin typeface="Roboto"/>
              </a:rPr>
              <a:t>Monitoring and Iteration: Establish a monitoring system to track the portal's effectiveness and gather feedback for continuous improvement.</a:t>
            </a:r>
          </a:p>
          <a:p>
            <a:pPr marL="1053591" lvl="2" indent="-351197" algn="l">
              <a:lnSpc>
                <a:spcPts val="2879"/>
              </a:lnSpc>
              <a:buFont typeface="Arial"/>
              <a:buChar char="⚬"/>
            </a:pPr>
            <a:endParaRPr lang="en-US" sz="2439">
              <a:solidFill>
                <a:srgbClr val="000000"/>
              </a:solidFill>
              <a:latin typeface="Roboto"/>
            </a:endParaRP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p:txBody>
      </p:sp>
      <p:sp>
        <p:nvSpPr>
          <p:cNvPr id="4" name="TextBox 4"/>
          <p:cNvSpPr txBox="1"/>
          <p:nvPr/>
        </p:nvSpPr>
        <p:spPr>
          <a:xfrm>
            <a:off x="9455858" y="2426902"/>
            <a:ext cx="7503654" cy="5783054"/>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526795" lvl="1" indent="-263398" algn="l">
              <a:lnSpc>
                <a:spcPts val="2879"/>
              </a:lnSpc>
              <a:buFont typeface="Arial"/>
              <a:buChar char="•"/>
            </a:pPr>
            <a:r>
              <a:rPr lang="en-US" sz="2439">
                <a:solidFill>
                  <a:srgbClr val="000000"/>
                </a:solidFill>
                <a:latin typeface="Roboto"/>
              </a:rPr>
              <a:t>Future Desired State: </a:t>
            </a:r>
          </a:p>
          <a:p>
            <a:pPr marL="1053591" lvl="2" indent="-351197" algn="l">
              <a:lnSpc>
                <a:spcPts val="2879"/>
              </a:lnSpc>
              <a:buFont typeface="Arial"/>
              <a:buChar char="⚬"/>
            </a:pPr>
            <a:r>
              <a:rPr lang="en-US" sz="2439">
                <a:solidFill>
                  <a:srgbClr val="000000"/>
                </a:solidFill>
                <a:latin typeface="Roboto"/>
              </a:rPr>
              <a:t>Envision a future where HRBPs dedicate their time to strategic initiatives, such as the performance review process and compensation program launch, unburdened by daily operational queries. Employees experience prompt and accurate responses through the ESS Portal, fostering a positive perception of the company. The organization, equipped with data-driven insights, achieves optimal HR efficiency without the need for additional headcount.</a:t>
            </a:r>
          </a:p>
          <a:p>
            <a:pPr algn="l">
              <a:lnSpc>
                <a:spcPts val="2879"/>
              </a:lnSpc>
            </a:pPr>
            <a:endParaRPr lang="en-US" sz="2439">
              <a:solidFill>
                <a:srgbClr val="000000"/>
              </a:solidFill>
              <a:latin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68892"/>
            <a:ext cx="15590550" cy="1062467"/>
          </a:xfrm>
          <a:prstGeom prst="rect">
            <a:avLst/>
          </a:prstGeom>
        </p:spPr>
        <p:txBody>
          <a:bodyPr lIns="0" tIns="0" rIns="0" bIns="0" rtlCol="0" anchor="t">
            <a:spAutoFit/>
          </a:bodyPr>
          <a:lstStyle/>
          <a:p>
            <a:pPr algn="l">
              <a:lnSpc>
                <a:spcPts val="8553"/>
              </a:lnSpc>
            </a:pPr>
            <a:r>
              <a:rPr lang="en-US" sz="6600">
                <a:solidFill>
                  <a:srgbClr val="000000"/>
                </a:solidFill>
                <a:latin typeface="Roboto Slab Medium"/>
              </a:rPr>
              <a:t>The ROI Solution - Example</a:t>
            </a:r>
          </a:p>
        </p:txBody>
      </p:sp>
      <p:sp>
        <p:nvSpPr>
          <p:cNvPr id="3" name="TextBox 3"/>
          <p:cNvSpPr txBox="1"/>
          <p:nvPr/>
        </p:nvSpPr>
        <p:spPr>
          <a:xfrm>
            <a:off x="1028700" y="2555725"/>
            <a:ext cx="7503654" cy="6868755"/>
          </a:xfrm>
          <a:prstGeom prst="rect">
            <a:avLst/>
          </a:prstGeom>
        </p:spPr>
        <p:txBody>
          <a:bodyPr lIns="0" tIns="0" rIns="0" bIns="0" rtlCol="0" anchor="t">
            <a:spAutoFit/>
          </a:bodyPr>
          <a:lstStyle/>
          <a:p>
            <a:pPr algn="l">
              <a:lnSpc>
                <a:spcPts val="4676"/>
              </a:lnSpc>
            </a:pPr>
            <a:r>
              <a:rPr lang="en-US" sz="4010">
                <a:solidFill>
                  <a:srgbClr val="000000"/>
                </a:solidFill>
                <a:latin typeface="Roboto Slab Medium"/>
              </a:rPr>
              <a:t>ROI of solution to the business:</a:t>
            </a:r>
          </a:p>
          <a:p>
            <a:pPr algn="l">
              <a:lnSpc>
                <a:spcPts val="1050"/>
              </a:lnSpc>
            </a:pPr>
            <a:endParaRPr lang="en-US" sz="4010">
              <a:solidFill>
                <a:srgbClr val="000000"/>
              </a:solidFill>
              <a:latin typeface="Roboto Slab Medium"/>
            </a:endParaRPr>
          </a:p>
          <a:p>
            <a:pPr marL="751458" lvl="2" indent="-250486" algn="l">
              <a:lnSpc>
                <a:spcPts val="2879"/>
              </a:lnSpc>
              <a:buFont typeface="Arial"/>
              <a:buChar char="⚬"/>
            </a:pPr>
            <a:r>
              <a:rPr lang="en-US" sz="2439">
                <a:solidFill>
                  <a:srgbClr val="000000"/>
                </a:solidFill>
                <a:latin typeface="Roboto"/>
              </a:rPr>
              <a:t>The proposed ESS Portal is designed with practicality and achievability in mind. The anticipated benefits are based on industry benchmarks and realistic expectations, avoiding overpromising and making sure a reasonable implementation.</a:t>
            </a:r>
          </a:p>
          <a:p>
            <a:pPr marL="751458" lvl="2" indent="-250486" algn="l">
              <a:lnSpc>
                <a:spcPts val="2879"/>
              </a:lnSpc>
              <a:buFont typeface="Arial"/>
              <a:buChar char="⚬"/>
            </a:pPr>
            <a:endParaRPr lang="en-US" sz="2439">
              <a:solidFill>
                <a:srgbClr val="000000"/>
              </a:solidFill>
              <a:latin typeface="Roboto"/>
            </a:endParaRPr>
          </a:p>
          <a:p>
            <a:pPr marL="751458" lvl="2" indent="-250486" algn="l">
              <a:lnSpc>
                <a:spcPts val="2879"/>
              </a:lnSpc>
              <a:buFont typeface="Arial"/>
              <a:buChar char="⚬"/>
            </a:pPr>
            <a:r>
              <a:rPr lang="en-US" sz="2439">
                <a:solidFill>
                  <a:srgbClr val="000000"/>
                </a:solidFill>
                <a:latin typeface="Roboto"/>
              </a:rPr>
              <a:t>The benefits of implementing the ESS Portal far outweigh the initial investment. By significantly reducing HRBPs' daily workload, the organization stands to achieve substantial cost savings, improved efficiency, and enhanced employee satisfaction.</a:t>
            </a:r>
          </a:p>
          <a:p>
            <a:pPr marL="751458" lvl="2" indent="-250486" algn="l">
              <a:lnSpc>
                <a:spcPts val="2879"/>
              </a:lnSpc>
              <a:buFont typeface="Arial"/>
              <a:buChar char="⚬"/>
            </a:pPr>
            <a:endParaRPr lang="en-US" sz="2439">
              <a:solidFill>
                <a:srgbClr val="000000"/>
              </a:solidFill>
              <a:latin typeface="Roboto"/>
            </a:endParaRPr>
          </a:p>
          <a:p>
            <a:pPr marL="751458" lvl="2" indent="-250486" algn="l">
              <a:lnSpc>
                <a:spcPts val="2879"/>
              </a:lnSpc>
              <a:buFont typeface="Arial"/>
              <a:buChar char="⚬"/>
            </a:pPr>
            <a:endParaRPr lang="en-US" sz="2439">
              <a:solidFill>
                <a:srgbClr val="000000"/>
              </a:solidFill>
              <a:latin typeface="Roboto"/>
            </a:endParaRPr>
          </a:p>
          <a:p>
            <a:pPr marL="751458" lvl="2" indent="-250486" algn="l">
              <a:lnSpc>
                <a:spcPts val="2879"/>
              </a:lnSpc>
              <a:buFont typeface="Arial"/>
              <a:buChar char="⚬"/>
            </a:pPr>
            <a:endParaRPr lang="en-US" sz="2439">
              <a:solidFill>
                <a:srgbClr val="000000"/>
              </a:solidFill>
              <a:latin typeface="Roboto"/>
            </a:endParaRPr>
          </a:p>
          <a:p>
            <a:pPr algn="l">
              <a:lnSpc>
                <a:spcPts val="2879"/>
              </a:lnSpc>
            </a:pPr>
            <a:endParaRPr lang="en-US" sz="2439">
              <a:solidFill>
                <a:srgbClr val="000000"/>
              </a:solidFill>
              <a:latin typeface="Roboto"/>
            </a:endParaRPr>
          </a:p>
        </p:txBody>
      </p:sp>
      <p:sp>
        <p:nvSpPr>
          <p:cNvPr id="4" name="TextBox 4"/>
          <p:cNvSpPr txBox="1"/>
          <p:nvPr/>
        </p:nvSpPr>
        <p:spPr>
          <a:xfrm>
            <a:off x="9455858" y="2192667"/>
            <a:ext cx="7503654" cy="8316357"/>
          </a:xfrm>
          <a:prstGeom prst="rect">
            <a:avLst/>
          </a:prstGeom>
        </p:spPr>
        <p:txBody>
          <a:bodyPr lIns="0" tIns="0" rIns="0" bIns="0" rtlCol="0" anchor="t">
            <a:spAutoFit/>
          </a:bodyPr>
          <a:lstStyle/>
          <a:p>
            <a:pPr algn="l">
              <a:lnSpc>
                <a:spcPts val="4676"/>
              </a:lnSpc>
            </a:pPr>
            <a:endParaRPr/>
          </a:p>
          <a:p>
            <a:pPr algn="l">
              <a:lnSpc>
                <a:spcPts val="1050"/>
              </a:lnSpc>
            </a:pPr>
            <a:endParaRPr/>
          </a:p>
          <a:p>
            <a:pPr algn="l">
              <a:lnSpc>
                <a:spcPts val="2879"/>
              </a:lnSpc>
            </a:pPr>
            <a:endParaRPr/>
          </a:p>
          <a:p>
            <a:pPr marL="751458" lvl="2" indent="-250486" algn="l">
              <a:lnSpc>
                <a:spcPts val="2879"/>
              </a:lnSpc>
              <a:buFont typeface="Arial"/>
              <a:buChar char="⚬"/>
            </a:pPr>
            <a:r>
              <a:rPr lang="en-US" sz="2439">
                <a:solidFill>
                  <a:srgbClr val="000000"/>
                </a:solidFill>
                <a:latin typeface="Roboto"/>
              </a:rPr>
              <a:t>Choosing to maintain the status quo incurs ongoing costs, including the $258,000 annually for HRBPs' time spent on daily operational queries. The cost of potential Employee Relations issues due to inconsistent responses and delayed communication further adds to the intangible expenses. Implementing the ESS Portal offers a strategic alternative with a clear cost advantage.</a:t>
            </a:r>
          </a:p>
          <a:p>
            <a:pPr algn="l">
              <a:lnSpc>
                <a:spcPts val="2879"/>
              </a:lnSpc>
            </a:pPr>
            <a:endParaRPr lang="en-US" sz="2439">
              <a:solidFill>
                <a:srgbClr val="000000"/>
              </a:solidFill>
              <a:latin typeface="Roboto"/>
            </a:endParaRPr>
          </a:p>
          <a:p>
            <a:pPr marL="526795" lvl="1" indent="-263398" algn="l">
              <a:lnSpc>
                <a:spcPts val="2879"/>
              </a:lnSpc>
              <a:buFont typeface="Arial"/>
              <a:buChar char="•"/>
            </a:pPr>
            <a:r>
              <a:rPr lang="en-US" sz="2439">
                <a:solidFill>
                  <a:srgbClr val="000000"/>
                </a:solidFill>
                <a:latin typeface="Roboto"/>
              </a:rPr>
              <a:t>Questions on Costs:</a:t>
            </a:r>
          </a:p>
          <a:p>
            <a:pPr marL="1053591" lvl="2" indent="-351197" algn="l">
              <a:lnSpc>
                <a:spcPts val="2879"/>
              </a:lnSpc>
              <a:buFont typeface="Arial"/>
              <a:buChar char="⚬"/>
            </a:pPr>
            <a:r>
              <a:rPr lang="en-US" sz="2439">
                <a:solidFill>
                  <a:srgbClr val="000000"/>
                </a:solidFill>
                <a:latin typeface="Roboto"/>
              </a:rPr>
              <a:t>Implementation Costs: Initial implementation costs will include software development, customization, and integration efforts. A thorough assessment will be conducted to ensure cost-effectiveness.</a:t>
            </a: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a:p>
            <a:pPr algn="l">
              <a:lnSpc>
                <a:spcPts val="2879"/>
              </a:lnSpc>
            </a:pPr>
            <a:endParaRPr lang="en-US" sz="2439">
              <a:solidFill>
                <a:srgbClr val="000000"/>
              </a:solidFill>
              <a:latin typeface="Roboto"/>
            </a:endParaRPr>
          </a:p>
          <a:p>
            <a:pPr marL="751458" lvl="2" indent="-250486" algn="l">
              <a:lnSpc>
                <a:spcPts val="2879"/>
              </a:lnSpc>
              <a:buFont typeface="Arial"/>
              <a:buChar char="⚬"/>
            </a:pPr>
            <a:endParaRPr lang="en-US" sz="2439">
              <a:solidFill>
                <a:srgbClr val="000000"/>
              </a:solidFill>
              <a:latin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3179</Words>
  <Application>Microsoft Macintosh PowerPoint</Application>
  <PresentationFormat>Custom</PresentationFormat>
  <Paragraphs>497</Paragraphs>
  <Slides>27</Slides>
  <Notes>25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Roboto</vt:lpstr>
      <vt:lpstr>Roboto Slab Medium</vt:lpstr>
      <vt:lpstr>Calibri</vt:lpstr>
      <vt:lpstr>Roboto Slab Bold</vt:lpstr>
      <vt:lpstr>Roboto Slab</vt:lpstr>
      <vt:lpstr>Arial</vt:lpstr>
      <vt:lpstr>Roboto Bold</vt:lpstr>
      <vt:lpstr>Roboto Slab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Tech Business Case Template</dc:title>
  <cp:lastModifiedBy>Bennett Sung</cp:lastModifiedBy>
  <cp:revision>3</cp:revision>
  <dcterms:created xsi:type="dcterms:W3CDTF">2006-08-16T00:00:00Z</dcterms:created>
  <dcterms:modified xsi:type="dcterms:W3CDTF">2024-01-23T21:03:04Z</dcterms:modified>
  <dc:identifier>DAF6tiReAFw</dc:identifier>
</cp:coreProperties>
</file>